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633" r:id="rId3"/>
    <p:sldId id="631" r:id="rId4"/>
    <p:sldId id="629" r:id="rId5"/>
    <p:sldId id="262" r:id="rId6"/>
    <p:sldId id="632" r:id="rId7"/>
    <p:sldId id="634" r:id="rId8"/>
    <p:sldId id="503" r:id="rId9"/>
    <p:sldId id="577" r:id="rId10"/>
    <p:sldId id="578" r:id="rId11"/>
    <p:sldId id="579" r:id="rId12"/>
    <p:sldId id="594" r:id="rId13"/>
    <p:sldId id="635" r:id="rId14"/>
    <p:sldId id="549" r:id="rId15"/>
    <p:sldId id="548" r:id="rId16"/>
    <p:sldId id="597" r:id="rId17"/>
    <p:sldId id="598" r:id="rId18"/>
    <p:sldId id="583" r:id="rId19"/>
    <p:sldId id="586" r:id="rId20"/>
    <p:sldId id="624" r:id="rId21"/>
    <p:sldId id="625" r:id="rId22"/>
    <p:sldId id="636" r:id="rId23"/>
    <p:sldId id="565" r:id="rId24"/>
    <p:sldId id="630" r:id="rId25"/>
    <p:sldId id="288" r:id="rId26"/>
    <p:sldId id="615" r:id="rId27"/>
    <p:sldId id="637" r:id="rId28"/>
  </p:sldIdLst>
  <p:sldSz cx="9144000" cy="6858000" type="screen4x3"/>
  <p:notesSz cx="6858000" cy="9144000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553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46"/>
    <p:restoredTop sz="94613"/>
  </p:normalViewPr>
  <p:slideViewPr>
    <p:cSldViewPr snapToGrid="0" snapToObjects="1">
      <p:cViewPr varScale="1">
        <p:scale>
          <a:sx n="105" d="100"/>
          <a:sy n="105" d="100"/>
        </p:scale>
        <p:origin x="1392" y="9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6019743-24A1-750D-8CBE-3D2D64A105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18B81B3-B25C-35AB-7E3F-757D56C1A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9F13408-93B6-A545-A696-1C1D423005C7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988BC7-93C8-1B11-ACB7-7614A4EF2F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7F9AF60-5AEA-5B1C-4360-A8AE44D352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4DC2899-B511-D24D-9161-3626BF80854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7DE7553-C490-6E9C-426F-EBFFD2E47E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1576510-D30F-E215-7440-6296BB74EA9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B8A22A-628D-BB4F-8F20-1667EF7B142C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58D6D1D5-0619-EEE3-30A6-4054BF9727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C1F4B800-153A-8BC8-A2BE-E28184044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 altLang="fr-FR" noProof="0"/>
              <a:t>Cliquez pour modifier les styles du texte du masque</a:t>
            </a:r>
          </a:p>
          <a:p>
            <a:pPr lvl="1"/>
            <a:r>
              <a:rPr lang="fr-FR" altLang="fr-FR" noProof="0"/>
              <a:t>Deuxième niveau</a:t>
            </a:r>
          </a:p>
          <a:p>
            <a:pPr lvl="2"/>
            <a:r>
              <a:rPr lang="fr-FR" altLang="fr-FR" noProof="0"/>
              <a:t>Troisième niveau</a:t>
            </a:r>
          </a:p>
          <a:p>
            <a:pPr lvl="3"/>
            <a:r>
              <a:rPr lang="fr-FR" altLang="fr-FR" noProof="0"/>
              <a:t>Quatrième niveau</a:t>
            </a:r>
          </a:p>
          <a:p>
            <a:pPr lvl="4"/>
            <a:r>
              <a:rPr lang="fr-FR" alt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86102B4-77A2-5946-80BD-3360CA31AE9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A6D488-BA7C-85A4-0689-8649211714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36AC961-F76A-CE4F-B677-6F1539A55CA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Espace réservé de l'image des diapositives 1">
            <a:extLst>
              <a:ext uri="{FF2B5EF4-FFF2-40B4-BE49-F238E27FC236}">
                <a16:creationId xmlns:a16="http://schemas.microsoft.com/office/drawing/2014/main" id="{A27997C0-98BB-4BA9-12FA-65078A2DC5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Espace réservé des commentaires 2">
            <a:extLst>
              <a:ext uri="{FF2B5EF4-FFF2-40B4-BE49-F238E27FC236}">
                <a16:creationId xmlns:a16="http://schemas.microsoft.com/office/drawing/2014/main" id="{789A86E3-FFB6-5329-E5BF-D846E5B587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9395" name="Espace réservé du numéro de diapositive 3">
            <a:extLst>
              <a:ext uri="{FF2B5EF4-FFF2-40B4-BE49-F238E27FC236}">
                <a16:creationId xmlns:a16="http://schemas.microsoft.com/office/drawing/2014/main" id="{647F2F9B-AD6A-1E35-5A0D-B70E52FD7F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D047E3-2D95-6B4E-9667-C3219A08DE15}" type="slidenum">
              <a:rPr lang="fr-FR" altLang="fr-FR">
                <a:latin typeface="Calibri" panose="020F0502020204030204" pitchFamily="34" charset="0"/>
              </a:rPr>
              <a:pPr/>
              <a:t>12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5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13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249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Espace réservé de l'image des diapositives 1">
            <a:extLst>
              <a:ext uri="{FF2B5EF4-FFF2-40B4-BE49-F238E27FC236}">
                <a16:creationId xmlns:a16="http://schemas.microsoft.com/office/drawing/2014/main" id="{25562F7B-D440-0099-339B-1521365006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Espace réservé des commentaires 2">
            <a:extLst>
              <a:ext uri="{FF2B5EF4-FFF2-40B4-BE49-F238E27FC236}">
                <a16:creationId xmlns:a16="http://schemas.microsoft.com/office/drawing/2014/main" id="{108599EA-9E54-79A7-D03B-B552C07E6F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1" name="Espace réservé du numéro de diapositive 3">
            <a:extLst>
              <a:ext uri="{FF2B5EF4-FFF2-40B4-BE49-F238E27FC236}">
                <a16:creationId xmlns:a16="http://schemas.microsoft.com/office/drawing/2014/main" id="{46408CEB-297E-8E03-242B-B778C5585E5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7FD3B8BC-BFCC-D043-819D-B8D234BE347C}" type="slidenum">
              <a:rPr lang="fr-FR" altLang="fr-FR" sz="1200"/>
              <a:pPr algn="r"/>
              <a:t>14</a:t>
            </a:fld>
            <a:endParaRPr lang="fr-FR" altLang="fr-FR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'image des diapositives 1">
            <a:extLst>
              <a:ext uri="{FF2B5EF4-FFF2-40B4-BE49-F238E27FC236}">
                <a16:creationId xmlns:a16="http://schemas.microsoft.com/office/drawing/2014/main" id="{A1D88545-A95E-0749-5886-E8A9AF9B49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Espace réservé des commentaires 2">
            <a:extLst>
              <a:ext uri="{FF2B5EF4-FFF2-40B4-BE49-F238E27FC236}">
                <a16:creationId xmlns:a16="http://schemas.microsoft.com/office/drawing/2014/main" id="{77A4BDB0-37CA-7C57-4006-7FE6B863C8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45059" name="Espace réservé du numéro de diapositive 3">
            <a:extLst>
              <a:ext uri="{FF2B5EF4-FFF2-40B4-BE49-F238E27FC236}">
                <a16:creationId xmlns:a16="http://schemas.microsoft.com/office/drawing/2014/main" id="{72EE1738-B55B-D2D8-F59A-7CB46D459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047C3B-81C2-FA4E-ACA6-23288FAEC95A}" type="slidenum">
              <a:rPr lang="fr-FR" altLang="fr-FR">
                <a:latin typeface="Calibri" panose="020F0502020204030204" pitchFamily="34" charset="0"/>
              </a:rPr>
              <a:pPr/>
              <a:t>15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Espace réservé de l'image des diapositives 1">
            <a:extLst>
              <a:ext uri="{FF2B5EF4-FFF2-40B4-BE49-F238E27FC236}">
                <a16:creationId xmlns:a16="http://schemas.microsoft.com/office/drawing/2014/main" id="{CE6AF140-F160-5E12-DB23-04492A767CD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6" name="Espace réservé des commentaires 2">
            <a:extLst>
              <a:ext uri="{FF2B5EF4-FFF2-40B4-BE49-F238E27FC236}">
                <a16:creationId xmlns:a16="http://schemas.microsoft.com/office/drawing/2014/main" id="{9FF16DF3-1238-7903-69F5-5E113DC32C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fr-FR" altLang="fr-FR" sz="1100"/>
          </a:p>
        </p:txBody>
      </p:sp>
      <p:sp>
        <p:nvSpPr>
          <p:cNvPr id="47107" name="Espace réservé du numéro de diapositive 3">
            <a:extLst>
              <a:ext uri="{FF2B5EF4-FFF2-40B4-BE49-F238E27FC236}">
                <a16:creationId xmlns:a16="http://schemas.microsoft.com/office/drawing/2014/main" id="{79AF5008-95B3-FF51-4501-D019B4A1FB42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8AE9B4A5-DD88-DB41-87F3-623FB3C9A01C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Espace réservé de l'image des diapositives 1">
            <a:extLst>
              <a:ext uri="{FF2B5EF4-FFF2-40B4-BE49-F238E27FC236}">
                <a16:creationId xmlns:a16="http://schemas.microsoft.com/office/drawing/2014/main" id="{B51C3FB9-9C72-A4E7-26A2-E19E4A93C4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4" name="Espace réservé des commentaires 2">
            <a:extLst>
              <a:ext uri="{FF2B5EF4-FFF2-40B4-BE49-F238E27FC236}">
                <a16:creationId xmlns:a16="http://schemas.microsoft.com/office/drawing/2014/main" id="{5F908F37-A04F-3397-30F5-A0FF09A2548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fr-FR" altLang="fr-FR" sz="1100"/>
          </a:p>
        </p:txBody>
      </p:sp>
      <p:sp>
        <p:nvSpPr>
          <p:cNvPr id="49155" name="Espace réservé du numéro de diapositive 3">
            <a:extLst>
              <a:ext uri="{FF2B5EF4-FFF2-40B4-BE49-F238E27FC236}">
                <a16:creationId xmlns:a16="http://schemas.microsoft.com/office/drawing/2014/main" id="{CDAF3EB2-9B0F-B29B-AF76-4B99E53969C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7551DCAB-D920-2540-8B2A-01D4AD18F29C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'image des diapositives 1">
            <a:extLst>
              <a:ext uri="{FF2B5EF4-FFF2-40B4-BE49-F238E27FC236}">
                <a16:creationId xmlns:a16="http://schemas.microsoft.com/office/drawing/2014/main" id="{A1D88545-A95E-0749-5886-E8A9AF9B49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Espace réservé des commentaires 2">
            <a:extLst>
              <a:ext uri="{FF2B5EF4-FFF2-40B4-BE49-F238E27FC236}">
                <a16:creationId xmlns:a16="http://schemas.microsoft.com/office/drawing/2014/main" id="{77A4BDB0-37CA-7C57-4006-7FE6B863C8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45059" name="Espace réservé du numéro de diapositive 3">
            <a:extLst>
              <a:ext uri="{FF2B5EF4-FFF2-40B4-BE49-F238E27FC236}">
                <a16:creationId xmlns:a16="http://schemas.microsoft.com/office/drawing/2014/main" id="{72EE1738-B55B-D2D8-F59A-7CB46D459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047C3B-81C2-FA4E-ACA6-23288FAEC95A}" type="slidenum">
              <a:rPr lang="fr-FR" altLang="fr-FR">
                <a:latin typeface="Calibri" panose="020F0502020204030204" pitchFamily="34" charset="0"/>
              </a:rPr>
              <a:pPr/>
              <a:t>20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740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Espace réservé de l'image des diapositives 1">
            <a:extLst>
              <a:ext uri="{FF2B5EF4-FFF2-40B4-BE49-F238E27FC236}">
                <a16:creationId xmlns:a16="http://schemas.microsoft.com/office/drawing/2014/main" id="{CE1A94E7-ACC0-D3FE-A2BB-36092B6C63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8" name="Espace réservé des commentaires 2">
            <a:extLst>
              <a:ext uri="{FF2B5EF4-FFF2-40B4-BE49-F238E27FC236}">
                <a16:creationId xmlns:a16="http://schemas.microsoft.com/office/drawing/2014/main" id="{750C2885-605B-2719-DAD1-FEB9749EE6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5299" name="Espace réservé du numéro de diapositive 3">
            <a:extLst>
              <a:ext uri="{FF2B5EF4-FFF2-40B4-BE49-F238E27FC236}">
                <a16:creationId xmlns:a16="http://schemas.microsoft.com/office/drawing/2014/main" id="{362CE74B-AAF4-5600-39B7-4041E6D81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1E101FC-B800-454D-A65C-F6F1C591A61B}" type="slidenum">
              <a:rPr lang="fr-FR" altLang="fr-FR">
                <a:latin typeface="Calibri" panose="020F0502020204030204" pitchFamily="34" charset="0"/>
              </a:rPr>
              <a:pPr/>
              <a:t>21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22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881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Espace réservé de l'image des diapositives 1">
            <a:extLst>
              <a:ext uri="{FF2B5EF4-FFF2-40B4-BE49-F238E27FC236}">
                <a16:creationId xmlns:a16="http://schemas.microsoft.com/office/drawing/2014/main" id="{6B2D8AB3-D960-2381-95E8-A561519118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Espace réservé des commentaires 2">
            <a:extLst>
              <a:ext uri="{FF2B5EF4-FFF2-40B4-BE49-F238E27FC236}">
                <a16:creationId xmlns:a16="http://schemas.microsoft.com/office/drawing/2014/main" id="{9ABB393C-1E7E-27A5-3001-1F86FFBDDD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7347" name="Espace réservé du numéro de diapositive 3">
            <a:extLst>
              <a:ext uri="{FF2B5EF4-FFF2-40B4-BE49-F238E27FC236}">
                <a16:creationId xmlns:a16="http://schemas.microsoft.com/office/drawing/2014/main" id="{8D9491D0-1B1B-B040-302D-3871B1B655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43D3CBE-11DE-CB49-A739-5624B85440EE}" type="slidenum">
              <a:rPr lang="fr-FR" altLang="fr-FR">
                <a:latin typeface="Calibri" panose="020F0502020204030204" pitchFamily="34" charset="0"/>
              </a:rPr>
              <a:pPr/>
              <a:t>23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2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247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Espace réservé de l'image des diapositives 1">
            <a:extLst>
              <a:ext uri="{FF2B5EF4-FFF2-40B4-BE49-F238E27FC236}">
                <a16:creationId xmlns:a16="http://schemas.microsoft.com/office/drawing/2014/main" id="{6B2D8AB3-D960-2381-95E8-A561519118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Espace réservé des commentaires 2">
            <a:extLst>
              <a:ext uri="{FF2B5EF4-FFF2-40B4-BE49-F238E27FC236}">
                <a16:creationId xmlns:a16="http://schemas.microsoft.com/office/drawing/2014/main" id="{9ABB393C-1E7E-27A5-3001-1F86FFBDDD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/>
          </a:p>
        </p:txBody>
      </p:sp>
      <p:sp>
        <p:nvSpPr>
          <p:cNvPr id="57347" name="Espace réservé du numéro de diapositive 3">
            <a:extLst>
              <a:ext uri="{FF2B5EF4-FFF2-40B4-BE49-F238E27FC236}">
                <a16:creationId xmlns:a16="http://schemas.microsoft.com/office/drawing/2014/main" id="{8D9491D0-1B1B-B040-302D-3871B1B655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43D3CBE-11DE-CB49-A739-5624B85440EE}" type="slidenum">
              <a:rPr lang="fr-FR" altLang="fr-FR">
                <a:latin typeface="Calibri" panose="020F0502020204030204" pitchFamily="34" charset="0"/>
              </a:rPr>
              <a:pPr/>
              <a:t>24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830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Espace réservé de l'image des diapositives 1">
            <a:extLst>
              <a:ext uri="{FF2B5EF4-FFF2-40B4-BE49-F238E27FC236}">
                <a16:creationId xmlns:a16="http://schemas.microsoft.com/office/drawing/2014/main" id="{39A7B8AA-9D27-F6B8-BE5E-5038DFAB57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Espace réservé des commentaires 2">
            <a:extLst>
              <a:ext uri="{FF2B5EF4-FFF2-40B4-BE49-F238E27FC236}">
                <a16:creationId xmlns:a16="http://schemas.microsoft.com/office/drawing/2014/main" id="{D1AD9629-9797-8074-F766-66B290D44B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40963" name="Espace réservé du numéro de diapositive 3">
            <a:extLst>
              <a:ext uri="{FF2B5EF4-FFF2-40B4-BE49-F238E27FC236}">
                <a16:creationId xmlns:a16="http://schemas.microsoft.com/office/drawing/2014/main" id="{B5E49AF0-D2EF-F371-B7C0-65044B81DDAE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B945A485-2892-8047-BB30-F7E07F290EBC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26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885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Espace réservé de l'image des diapositives 1">
            <a:extLst>
              <a:ext uri="{FF2B5EF4-FFF2-40B4-BE49-F238E27FC236}">
                <a16:creationId xmlns:a16="http://schemas.microsoft.com/office/drawing/2014/main" id="{9858B2BA-BCAC-F1DB-FB1B-D4C1F2B679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0" name="Espace réservé des commentaires 2">
            <a:extLst>
              <a:ext uri="{FF2B5EF4-FFF2-40B4-BE49-F238E27FC236}">
                <a16:creationId xmlns:a16="http://schemas.microsoft.com/office/drawing/2014/main" id="{E8341DD3-7E78-5960-E6A3-1E9FFBC82E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63491" name="Espace réservé du numéro de diapositive 3">
            <a:extLst>
              <a:ext uri="{FF2B5EF4-FFF2-40B4-BE49-F238E27FC236}">
                <a16:creationId xmlns:a16="http://schemas.microsoft.com/office/drawing/2014/main" id="{9249B8C9-BD88-D9AA-4432-C05362E8361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4CAAD93C-E784-144A-B659-9CDB389E1EC0}" type="slidenum">
              <a:rPr lang="fr-FR" altLang="fr-FR" sz="1200"/>
              <a:pPr algn="r" eaLnBrk="1" hangingPunct="1"/>
              <a:t>27</a:t>
            </a:fld>
            <a:endParaRPr lang="fr-FR" altLang="fr-FR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4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891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Espace réservé de l'image des diapositives 1">
            <a:extLst>
              <a:ext uri="{FF2B5EF4-FFF2-40B4-BE49-F238E27FC236}">
                <a16:creationId xmlns:a16="http://schemas.microsoft.com/office/drawing/2014/main" id="{3685145D-B187-8056-D1EA-4593CFE075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0" name="Espace réservé des commentaires 2">
            <a:extLst>
              <a:ext uri="{FF2B5EF4-FFF2-40B4-BE49-F238E27FC236}">
                <a16:creationId xmlns:a16="http://schemas.microsoft.com/office/drawing/2014/main" id="{90DC1E87-6797-49C5-52A6-A2FE3138F7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b="1" dirty="0"/>
          </a:p>
        </p:txBody>
      </p:sp>
      <p:sp>
        <p:nvSpPr>
          <p:cNvPr id="53251" name="Espace réservé du numéro de diapositive 3">
            <a:extLst>
              <a:ext uri="{FF2B5EF4-FFF2-40B4-BE49-F238E27FC236}">
                <a16:creationId xmlns:a16="http://schemas.microsoft.com/office/drawing/2014/main" id="{F3108EB2-9F25-E73F-2E1E-9254D74703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A0BBAE8-F7AF-CB46-A589-E2B7D0472C34}" type="slidenum">
              <a:rPr lang="fr-FR" altLang="fr-FR">
                <a:latin typeface="Calibri" panose="020F0502020204030204" pitchFamily="34" charset="0"/>
              </a:rPr>
              <a:pPr/>
              <a:t>6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>
            <a:extLst>
              <a:ext uri="{FF2B5EF4-FFF2-40B4-BE49-F238E27FC236}">
                <a16:creationId xmlns:a16="http://schemas.microsoft.com/office/drawing/2014/main" id="{152397A3-F1B2-C4AB-8F5F-5BFA38BB5F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Espace réservé des commentaires 2">
            <a:extLst>
              <a:ext uri="{FF2B5EF4-FFF2-40B4-BE49-F238E27FC236}">
                <a16:creationId xmlns:a16="http://schemas.microsoft.com/office/drawing/2014/main" id="{1F10BEA7-4033-1D63-7C39-FD625A0194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34491C9E-8DAF-DEEA-8150-A70BCAACE98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CD2B3A9-FB09-7747-A934-AD748124FAA5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487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Espace réservé de l'image des diapositives 1">
            <a:extLst>
              <a:ext uri="{FF2B5EF4-FFF2-40B4-BE49-F238E27FC236}">
                <a16:creationId xmlns:a16="http://schemas.microsoft.com/office/drawing/2014/main" id="{C3374013-6DE6-3DCD-1D43-B2AC748DFA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Espace réservé des commentaires 2">
            <a:extLst>
              <a:ext uri="{FF2B5EF4-FFF2-40B4-BE49-F238E27FC236}">
                <a16:creationId xmlns:a16="http://schemas.microsoft.com/office/drawing/2014/main" id="{4D3CD1BD-D95C-4CDF-DD4A-26F06E218D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0723" name="Espace réservé du numéro de diapositive 3">
            <a:extLst>
              <a:ext uri="{FF2B5EF4-FFF2-40B4-BE49-F238E27FC236}">
                <a16:creationId xmlns:a16="http://schemas.microsoft.com/office/drawing/2014/main" id="{6AD0E853-BB11-74BE-A312-0E9F88B4FA67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7BFCAA4C-1EE0-AB4C-92B3-5927F447FDEA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8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Espace réservé de l'image des diapositives 1">
            <a:extLst>
              <a:ext uri="{FF2B5EF4-FFF2-40B4-BE49-F238E27FC236}">
                <a16:creationId xmlns:a16="http://schemas.microsoft.com/office/drawing/2014/main" id="{083F17E0-7954-1DA2-CC5F-9748777F7D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Espace réservé des commentaires 2">
            <a:extLst>
              <a:ext uri="{FF2B5EF4-FFF2-40B4-BE49-F238E27FC236}">
                <a16:creationId xmlns:a16="http://schemas.microsoft.com/office/drawing/2014/main" id="{1BDBE00B-F506-7C7C-1A71-6572E9F90E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2771" name="Espace réservé du numéro de diapositive 3">
            <a:extLst>
              <a:ext uri="{FF2B5EF4-FFF2-40B4-BE49-F238E27FC236}">
                <a16:creationId xmlns:a16="http://schemas.microsoft.com/office/drawing/2014/main" id="{42AA1FE2-5E31-A67E-D444-174DE7DE1B52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81AE3905-12B9-9444-A3C9-2C71DC8FA7F7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9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Espace réservé de l'image des diapositives 1">
            <a:extLst>
              <a:ext uri="{FF2B5EF4-FFF2-40B4-BE49-F238E27FC236}">
                <a16:creationId xmlns:a16="http://schemas.microsoft.com/office/drawing/2014/main" id="{3CBF064D-72AD-48DF-2CB9-71664937995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Espace réservé des commentaires 2">
            <a:extLst>
              <a:ext uri="{FF2B5EF4-FFF2-40B4-BE49-F238E27FC236}">
                <a16:creationId xmlns:a16="http://schemas.microsoft.com/office/drawing/2014/main" id="{BCD9E2B5-80D0-81D5-D2DD-A2F3432B87D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4819" name="Espace réservé du numéro de diapositive 3">
            <a:extLst>
              <a:ext uri="{FF2B5EF4-FFF2-40B4-BE49-F238E27FC236}">
                <a16:creationId xmlns:a16="http://schemas.microsoft.com/office/drawing/2014/main" id="{FF1F8A4A-C90C-C888-7D29-2BFEB5D8D85D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A049B42B-4A4D-DD4A-8B17-6DE7A04C83E9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10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Espace réservé de l'image des diapositives 1">
            <a:extLst>
              <a:ext uri="{FF2B5EF4-FFF2-40B4-BE49-F238E27FC236}">
                <a16:creationId xmlns:a16="http://schemas.microsoft.com/office/drawing/2014/main" id="{CFF69653-332F-5051-BF34-0B04B7F20C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Espace réservé des commentaires 2">
            <a:extLst>
              <a:ext uri="{FF2B5EF4-FFF2-40B4-BE49-F238E27FC236}">
                <a16:creationId xmlns:a16="http://schemas.microsoft.com/office/drawing/2014/main" id="{AF959B8F-D021-794C-9665-4EB01785EA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36867" name="Espace réservé du numéro de diapositive 3">
            <a:extLst>
              <a:ext uri="{FF2B5EF4-FFF2-40B4-BE49-F238E27FC236}">
                <a16:creationId xmlns:a16="http://schemas.microsoft.com/office/drawing/2014/main" id="{7E5EA716-0428-CDF9-89C5-D01E90E5E8C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C568C700-9059-224F-BB61-0758ADA6D8F9}" type="slidenum">
              <a:rPr lang="fr-FR" altLang="fr-FR" sz="1200">
                <a:latin typeface="Calibri" panose="020F0502020204030204" pitchFamily="34" charset="0"/>
              </a:rPr>
              <a:pPr algn="r" eaLnBrk="1" hangingPunct="1"/>
              <a:t>11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2F4157-E528-9D7D-4BCA-475E66571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AFCC1-202A-EE40-958D-D657AA00C00B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CFF0997-7BF2-5E18-0131-0533364A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98772A-237B-DCF8-36FF-17E8C1B36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41444-804C-9A4F-8CC6-1672F007BE0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419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1B86D8-7DDF-B529-EB5F-610055B3A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810E3-5C8F-C540-BB08-0FFEE5CE3D44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9FD8D7-C9DC-1466-5998-F317BAA1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C34957-1F80-CCE8-884E-277EF658E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AF48-4CC3-D441-8A56-86422DBCB02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374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A7ACD30-FE52-54C2-86CF-24F7C2FA4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09B05-BE4A-B849-B5F9-50FAC77205F3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3666B9-CEDD-E604-D545-8DA18B149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D58E3A-E0D8-E35F-0F5D-42306B9CD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711F5-7B7D-EC42-B151-016C310E282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4629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5892CF-D3D1-3255-CDD0-B89000216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3B50A-D71F-EC43-A672-A7D52C905CEB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BD364A-B82D-244A-A1BF-E6259B01D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7080BB-C984-5912-04C0-314F1F4A0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DB4B2-2388-2043-A09C-1673AA98EFD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2333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09BD03-9760-5A47-A7C3-1A719F1A5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09BF0-E020-E747-9490-0967DA87022D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654C75-11FF-4BE1-5E66-9DEEDC473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880EA80-4185-50E1-5D05-8ABCE3407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B8E97-43A5-5C47-81C5-2EC94B2156A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64616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52BE55F-7411-7E20-3918-478D26CFB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DF1D6-D55B-9D4D-BC2B-C80E45BEAD1A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65E0096E-2148-EA39-873F-1F7CF722E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6CEA041D-9EB4-C441-FFE1-CFC8EDF05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EB999-BD37-2942-97CC-0E43BF5210F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691692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63167875-B46B-310C-5DA2-57401E20A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C01EC-70F3-074E-B460-1D9C572782BA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E30681EC-5E90-A03B-A38C-799B2DBDC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9CFAAEBB-5A70-79A2-DC77-F165E14E5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A6D1D-35BC-FE4D-88EC-FF334F7DE53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891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C718938E-8911-2431-9CF2-566A9CD36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E0C6F-AF74-F54A-A1C7-492A4A8060C4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A82B25B6-FFB3-64CD-61C7-DD96942C7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A1E30545-7208-F027-1E8F-0459E8936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CA452-937D-3D42-965E-FB98B53D936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28395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01C6254D-E1F4-4AE8-D675-79B9D034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13350-1411-1E48-8239-331C2CD9E749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8CE53D2-36CF-9954-37AA-A86548B0C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6052EAD-CDF4-74E5-FF48-D202A73A8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5AC1-2CDB-814B-80FE-3B5DE9ADC0A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7957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EA6A98E-CF7D-80B5-AB8E-82DEF5039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4F691-7080-AE4E-A6CB-AC688D37EC59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814E2EB-9E6D-1EB8-3942-51521AFD9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E36D1A00-7BDF-2C4D-7985-E82CD20D0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EC76-144A-3B47-B47E-CF1D030538C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91860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6F1EF895-ABBF-A50C-886E-7DE12350A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3BF52-9D14-2346-B9B7-40B9E8C9800E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E091FF32-3210-9AA9-A6A7-3BAF8BC09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E3D6833-8FAC-791D-9DCB-660D6218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BA4B1-58A9-7945-A422-CDF7A0771D6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3222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6377DAF1-D4EE-D0E5-861B-0EF660F9C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et modifiez le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7D7DD22E-35E6-D871-0326-DBB3B8911C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91CC3DC-18E4-9876-0170-9B836F3DE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BBD54E-665F-3149-B03D-28CCA5466C63}" type="datetime1">
              <a:rPr lang="fr-FR" altLang="fr-FR"/>
              <a:pPr>
                <a:defRPr/>
              </a:pPr>
              <a:t>17/10/2023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B6857C-834C-DE38-5CBF-5B85E73FD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DAB7CA-C500-A605-D0E4-F444AF2D8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6100A2B-B0C6-C84F-8F8A-21AC537803C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12" Type="http://schemas.openxmlformats.org/officeDocument/2006/relationships/image" Target="../media/image4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0.jpeg"/><Relationship Id="rId5" Type="http://schemas.openxmlformats.org/officeDocument/2006/relationships/image" Target="../media/image36.jpeg"/><Relationship Id="rId10" Type="http://schemas.openxmlformats.org/officeDocument/2006/relationships/image" Target="../media/image14.jpeg"/><Relationship Id="rId4" Type="http://schemas.openxmlformats.org/officeDocument/2006/relationships/image" Target="../media/image35.jpe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POUZAUGES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17 octobre 2023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d'AVAP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2" name="Text Box 10">
            <a:extLst>
              <a:ext uri="{FF2B5EF4-FFF2-40B4-BE49-F238E27FC236}">
                <a16:creationId xmlns:a16="http://schemas.microsoft.com/office/drawing/2014/main" id="{DF14FDCC-315E-0C7E-80EA-30905D4A5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000" b="1" i="1" u="sng" dirty="0">
                <a:latin typeface="Arial Narrow" panose="020B0604020202020204" pitchFamily="34" charset="0"/>
              </a:rPr>
              <a:t>Ordre du jour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Évaluation de l’impact</a:t>
            </a:r>
          </a:p>
          <a:p>
            <a:pPr algn="ctr"/>
            <a:r>
              <a:rPr lang="fr-FR" altLang="fr-FR" sz="2000" b="1" dirty="0"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/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0">
            <a:extLst>
              <a:ext uri="{FF2B5EF4-FFF2-40B4-BE49-F238E27FC236}">
                <a16:creationId xmlns:a16="http://schemas.microsoft.com/office/drawing/2014/main" id="{1D97D8CC-D7DF-474B-305C-FAECB215B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852170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2 : Conforter les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caractéristiques paysagères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 des ensembles urbanisés</a:t>
            </a:r>
            <a:endParaRPr lang="fr-FR" altLang="fr-FR" b="1" dirty="0">
              <a:solidFill>
                <a:srgbClr val="1C1C11"/>
              </a:solidFill>
            </a:endParaRPr>
          </a:p>
          <a:p>
            <a:endParaRPr lang="fr-FR" altLang="fr-FR" b="1" dirty="0">
              <a:solidFill>
                <a:srgbClr val="ECD9BB"/>
              </a:solidFill>
            </a:endParaRPr>
          </a:p>
        </p:txBody>
      </p:sp>
      <p:grpSp>
        <p:nvGrpSpPr>
          <p:cNvPr id="33794" name="Group 8">
            <a:extLst>
              <a:ext uri="{FF2B5EF4-FFF2-40B4-BE49-F238E27FC236}">
                <a16:creationId xmlns:a16="http://schemas.microsoft.com/office/drawing/2014/main" id="{C4566D87-EBAC-D628-337A-8541E58EE59A}"/>
              </a:ext>
            </a:extLst>
          </p:cNvPr>
          <p:cNvGrpSpPr>
            <a:grpSpLocks/>
          </p:cNvGrpSpPr>
          <p:nvPr/>
        </p:nvGrpSpPr>
        <p:grpSpPr bwMode="auto">
          <a:xfrm>
            <a:off x="271463" y="4052888"/>
            <a:ext cx="8636000" cy="2455862"/>
            <a:chOff x="1058" y="6711"/>
            <a:chExt cx="14570" cy="4144"/>
          </a:xfrm>
        </p:grpSpPr>
        <p:pic>
          <p:nvPicPr>
            <p:cNvPr id="33803" name="Image 9">
              <a:extLst>
                <a:ext uri="{FF2B5EF4-FFF2-40B4-BE49-F238E27FC236}">
                  <a16:creationId xmlns:a16="http://schemas.microsoft.com/office/drawing/2014/main" id="{5C67B38C-4743-3279-F056-075F7FE32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8" y="6711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4" name="Image 11">
              <a:extLst>
                <a:ext uri="{FF2B5EF4-FFF2-40B4-BE49-F238E27FC236}">
                  <a16:creationId xmlns:a16="http://schemas.microsoft.com/office/drawing/2014/main" id="{73175F44-254E-B31D-194E-18D732ADB1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9" y="6711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5" name="Zone de texte 2">
              <a:extLst>
                <a:ext uri="{FF2B5EF4-FFF2-40B4-BE49-F238E27FC236}">
                  <a16:creationId xmlns:a16="http://schemas.microsoft.com/office/drawing/2014/main" id="{269854C2-9E29-F127-A123-987CE8F75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8" y="9868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Jardin public récent – Au Sud de l’église Saint-Jacques,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806" name="Zone de texte 2">
              <a:extLst>
                <a:ext uri="{FF2B5EF4-FFF2-40B4-BE49-F238E27FC236}">
                  <a16:creationId xmlns:a16="http://schemas.microsoft.com/office/drawing/2014/main" id="{3E4276DE-0722-E225-D4C9-FE3F89675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3" y="9868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Ensemble de jardins potagers - A l’Est de l’église Notre-Dame du Vieux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3807" name="Image 10">
              <a:extLst>
                <a:ext uri="{FF2B5EF4-FFF2-40B4-BE49-F238E27FC236}">
                  <a16:creationId xmlns:a16="http://schemas.microsoft.com/office/drawing/2014/main" id="{886FE590-2350-339E-2A8C-F692F9EE34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" y="6711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8" name="Zone de texte 2">
              <a:extLst>
                <a:ext uri="{FF2B5EF4-FFF2-40B4-BE49-F238E27FC236}">
                  <a16:creationId xmlns:a16="http://schemas.microsoft.com/office/drawing/2014/main" id="{4808B72F-A2C2-5F68-FAB3-E3B8293091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8" y="9868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Maison individuelle avec vigne en treille – Place Abbé Damien Lubineau,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795" name="Group 15">
            <a:extLst>
              <a:ext uri="{FF2B5EF4-FFF2-40B4-BE49-F238E27FC236}">
                <a16:creationId xmlns:a16="http://schemas.microsoft.com/office/drawing/2014/main" id="{F7D6E591-9962-3240-9821-7C217E7A51A2}"/>
              </a:ext>
            </a:extLst>
          </p:cNvPr>
          <p:cNvGrpSpPr>
            <a:grpSpLocks/>
          </p:cNvGrpSpPr>
          <p:nvPr/>
        </p:nvGrpSpPr>
        <p:grpSpPr bwMode="auto">
          <a:xfrm>
            <a:off x="368300" y="1228725"/>
            <a:ext cx="8574088" cy="2620963"/>
            <a:chOff x="1147" y="2627"/>
            <a:chExt cx="14468" cy="4423"/>
          </a:xfrm>
        </p:grpSpPr>
        <p:pic>
          <p:nvPicPr>
            <p:cNvPr id="33797" name="Image 1">
              <a:extLst>
                <a:ext uri="{FF2B5EF4-FFF2-40B4-BE49-F238E27FC236}">
                  <a16:creationId xmlns:a16="http://schemas.microsoft.com/office/drawing/2014/main" id="{B5735CCC-9F01-5706-37F9-68FF218255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9" y="2627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8" name="Zone de texte 2">
              <a:extLst>
                <a:ext uri="{FF2B5EF4-FFF2-40B4-BE49-F238E27FC236}">
                  <a16:creationId xmlns:a16="http://schemas.microsoft.com/office/drawing/2014/main" id="{4B5C0D38-69F0-A3B1-1018-A8A5A8D95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70" y="5804"/>
              <a:ext cx="4545" cy="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Jardin privé avec végétation débordant à l’extérieur des murs de clôture – Rue du Puy Lambert, La Flocellière à Sèvremont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3799" name="Image 3">
              <a:extLst>
                <a:ext uri="{FF2B5EF4-FFF2-40B4-BE49-F238E27FC236}">
                  <a16:creationId xmlns:a16="http://schemas.microsoft.com/office/drawing/2014/main" id="{766DC0A5-4C98-C0F6-B3DA-97B952A85F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8" y="2627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Image 2">
              <a:extLst>
                <a:ext uri="{FF2B5EF4-FFF2-40B4-BE49-F238E27FC236}">
                  <a16:creationId xmlns:a16="http://schemas.microsoft.com/office/drawing/2014/main" id="{6F09F3F8-9126-C9C0-C8A3-9A3A74A417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" y="2627"/>
              <a:ext cx="4307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1" name="Zone de texte 2">
              <a:extLst>
                <a:ext uri="{FF2B5EF4-FFF2-40B4-BE49-F238E27FC236}">
                  <a16:creationId xmlns:a16="http://schemas.microsoft.com/office/drawing/2014/main" id="{4C926EA2-195D-C23D-2A44-F77174261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7" y="5804"/>
              <a:ext cx="4545" cy="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Cœur d’îlot végétalisé notamment par des potagers – En contrebas de la rue du Docteur Barbanneau, Pouzauges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802" name="Zone de texte 2">
              <a:extLst>
                <a:ext uri="{FF2B5EF4-FFF2-40B4-BE49-F238E27FC236}">
                  <a16:creationId xmlns:a16="http://schemas.microsoft.com/office/drawing/2014/main" id="{424BCFF6-FD6C-3E37-B284-D807F5057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2" y="5804"/>
              <a:ext cx="4545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i="1">
                  <a:latin typeface="Arial Narrow" panose="020B0604020202020204" pitchFamily="34" charset="0"/>
                  <a:cs typeface="Times New Roman" panose="02020603050405020304" pitchFamily="18" charset="0"/>
                </a:rPr>
                <a:t>Jardin privé avec cerisier visible depuis l’espace public – Rue des Forges, La Pommeraie à Sèvremont</a:t>
              </a:r>
              <a:endParaRPr lang="fr-FR" altLang="fr-FR" sz="1000" b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  <a:p>
              <a:endParaRPr lang="fr-FR" altLang="fr-FR" sz="1200" b="1" i="1">
                <a:latin typeface="Arial Narrow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E8395D73-D5C6-6461-C496-9ECFCB89721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0">
            <a:extLst>
              <a:ext uri="{FF2B5EF4-FFF2-40B4-BE49-F238E27FC236}">
                <a16:creationId xmlns:a16="http://schemas.microsoft.com/office/drawing/2014/main" id="{D7F37DCB-C2EA-3992-6C1B-5D1FBFA96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76739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3 : Accompagner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l’évolution du bâti 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et des espaces</a:t>
            </a:r>
            <a:endParaRPr lang="fr-FR" altLang="fr-FR" b="1" dirty="0">
              <a:solidFill>
                <a:srgbClr val="1C1C11"/>
              </a:solidFill>
            </a:endParaRPr>
          </a:p>
          <a:p>
            <a:endParaRPr lang="fr-FR" altLang="fr-FR" b="1" dirty="0">
              <a:solidFill>
                <a:srgbClr val="ECD9BB"/>
              </a:solidFill>
            </a:endParaRPr>
          </a:p>
        </p:txBody>
      </p:sp>
      <p:sp>
        <p:nvSpPr>
          <p:cNvPr id="35842" name="Text Box 6">
            <a:extLst>
              <a:ext uri="{FF2B5EF4-FFF2-40B4-BE49-F238E27FC236}">
                <a16:creationId xmlns:a16="http://schemas.microsoft.com/office/drawing/2014/main" id="{263A2093-CD9C-176B-B64A-324C3E8CF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425525"/>
            <a:ext cx="240331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0"/>
              </a:spcBef>
            </a:pPr>
            <a:r>
              <a:rPr lang="fr-FR" altLang="fr-FR" sz="1600" b="1" dirty="0">
                <a:latin typeface="Calibri" panose="020F0502020204030204" pitchFamily="34" charset="0"/>
              </a:rPr>
              <a:t>CONSTAT :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Des objets dénaturés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  • par des éléments manufacturés, 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  • par des installations trop visibles, 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qui banalisent les immeubles et le site.</a:t>
            </a:r>
          </a:p>
          <a:p>
            <a:pPr>
              <a:spcBef>
                <a:spcPts val="0"/>
              </a:spcBef>
            </a:pPr>
            <a:endParaRPr lang="fr-FR" altLang="fr-FR" sz="1600" dirty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fr-FR" altLang="fr-FR" sz="1600" dirty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fr-FR" altLang="fr-FR" sz="1600" b="1" dirty="0">
                <a:solidFill>
                  <a:srgbClr val="E46C0A"/>
                </a:solidFill>
                <a:latin typeface="Calibri" panose="020F0502020204030204" pitchFamily="34" charset="0"/>
              </a:rPr>
              <a:t>OBJECTIFS :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• Accompagner la </a:t>
            </a:r>
            <a:r>
              <a:rPr lang="fr-FR" altLang="fr-FR" sz="1600" dirty="0">
                <a:solidFill>
                  <a:srgbClr val="E46C0A"/>
                </a:solidFill>
                <a:latin typeface="Calibri" panose="020F0502020204030204" pitchFamily="34" charset="0"/>
              </a:rPr>
              <a:t>mise au présent des immeubles </a:t>
            </a:r>
            <a:r>
              <a:rPr lang="fr-FR" altLang="fr-FR" sz="1600" dirty="0">
                <a:latin typeface="Calibri" panose="020F0502020204030204" pitchFamily="34" charset="0"/>
              </a:rPr>
              <a:t>en conservant les caractères </a:t>
            </a:r>
            <a:r>
              <a:rPr lang="fr-FR" altLang="fr-FR" sz="1600" dirty="0">
                <a:solidFill>
                  <a:srgbClr val="E46C0A"/>
                </a:solidFill>
                <a:latin typeface="Calibri" panose="020F0502020204030204" pitchFamily="34" charset="0"/>
              </a:rPr>
              <a:t>de l’architecture traditionnelle</a:t>
            </a:r>
            <a:r>
              <a:rPr lang="fr-FR" altLang="fr-FR" sz="1600" dirty="0">
                <a:latin typeface="Calibri" panose="020F0502020204030204" pitchFamily="34" charset="0"/>
              </a:rPr>
              <a:t>,</a:t>
            </a:r>
          </a:p>
          <a:p>
            <a:pPr>
              <a:spcBef>
                <a:spcPts val="0"/>
              </a:spcBef>
            </a:pPr>
            <a:r>
              <a:rPr lang="fr-FR" altLang="fr-FR" sz="1600" dirty="0">
                <a:latin typeface="Calibri" panose="020F0502020204030204" pitchFamily="34" charset="0"/>
              </a:rPr>
              <a:t>• Edicter des </a:t>
            </a:r>
            <a:r>
              <a:rPr lang="fr-FR" altLang="fr-FR" sz="1600" dirty="0">
                <a:solidFill>
                  <a:srgbClr val="E46C0A"/>
                </a:solidFill>
                <a:latin typeface="Calibri" panose="020F0502020204030204" pitchFamily="34" charset="0"/>
              </a:rPr>
              <a:t>règles simples et compréhensibles</a:t>
            </a:r>
          </a:p>
        </p:txBody>
      </p:sp>
      <p:sp>
        <p:nvSpPr>
          <p:cNvPr id="35843" name="Text Box 13">
            <a:extLst>
              <a:ext uri="{FF2B5EF4-FFF2-40B4-BE49-F238E27FC236}">
                <a16:creationId xmlns:a16="http://schemas.microsoft.com/office/drawing/2014/main" id="{5FB512D8-09D3-02A3-A485-0F1FFB9AA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22300"/>
            <a:ext cx="8499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>
                <a:solidFill>
                  <a:srgbClr val="1C1C11"/>
                </a:solidFill>
                <a:latin typeface="Arial Narrow" panose="020B0604020202020204" pitchFamily="34" charset="0"/>
              </a:rPr>
              <a:t>Une mise au présent qui banalise souvent les immeubles du patrimoine</a:t>
            </a:r>
          </a:p>
        </p:txBody>
      </p:sp>
      <p:pic>
        <p:nvPicPr>
          <p:cNvPr id="35844" name="I 11">
            <a:extLst>
              <a:ext uri="{FF2B5EF4-FFF2-40B4-BE49-F238E27FC236}">
                <a16:creationId xmlns:a16="http://schemas.microsoft.com/office/drawing/2014/main" id="{565276AA-F89E-3F74-E415-5C4CB4BF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4138" y="1128713"/>
            <a:ext cx="6239037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6B0D0C65-3346-22A9-0D10-0FE444232BD2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ZoneTexte 6">
            <a:extLst>
              <a:ext uri="{FF2B5EF4-FFF2-40B4-BE49-F238E27FC236}">
                <a16:creationId xmlns:a16="http://schemas.microsoft.com/office/drawing/2014/main" id="{B977955C-6015-7A4B-09D9-3A7FE6C21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3" y="926384"/>
            <a:ext cx="264146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Définition du PDA</a:t>
            </a:r>
          </a:p>
          <a:p>
            <a:r>
              <a:rPr lang="fr-FR" dirty="0">
                <a:latin typeface="Helvetica" pitchFamily="2" charset="0"/>
              </a:rPr>
              <a:t>Le 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P</a:t>
            </a:r>
            <a:r>
              <a:rPr lang="fr-FR" dirty="0">
                <a:latin typeface="Helvetica" pitchFamily="2" charset="0"/>
              </a:rPr>
              <a:t>érimètre 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D</a:t>
            </a:r>
            <a:r>
              <a:rPr lang="fr-FR" dirty="0">
                <a:latin typeface="Helvetica" pitchFamily="2" charset="0"/>
              </a:rPr>
              <a:t>élimité des 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A</a:t>
            </a:r>
            <a:r>
              <a:rPr lang="fr-FR" dirty="0">
                <a:latin typeface="Helvetica" pitchFamily="2" charset="0"/>
              </a:rPr>
              <a:t>bords (</a:t>
            </a:r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PDA</a:t>
            </a:r>
            <a:r>
              <a:rPr lang="fr-FR" dirty="0">
                <a:latin typeface="Helvetica" pitchFamily="2" charset="0"/>
              </a:rPr>
              <a:t>) = procédure indépendante de l’AVAP pour définir un nouveau périmètre de </a:t>
            </a:r>
            <a:r>
              <a:rPr lang="fr-FR" dirty="0" err="1">
                <a:latin typeface="Helvetica" pitchFamily="2" charset="0"/>
              </a:rPr>
              <a:t>co</a:t>
            </a:r>
            <a:r>
              <a:rPr lang="fr-FR" dirty="0">
                <a:latin typeface="Helvetica" pitchFamily="2" charset="0"/>
              </a:rPr>
              <a:t>-sensibilité aux abords des MH</a:t>
            </a:r>
          </a:p>
          <a:p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=&gt; se caler sur les périmètres du SPR</a:t>
            </a:r>
            <a:endParaRPr lang="fr-FR" dirty="0">
              <a:latin typeface="Helvetica" pitchFamily="2" charset="0"/>
            </a:endParaRPr>
          </a:p>
          <a:p>
            <a:endParaRPr lang="fr-FR" dirty="0">
              <a:latin typeface="Helvetica" pitchFamily="2" charset="0"/>
            </a:endParaRPr>
          </a:p>
          <a:p>
            <a:r>
              <a:rPr lang="fr-FR" b="1" dirty="0">
                <a:solidFill>
                  <a:srgbClr val="E46C0A"/>
                </a:solidFill>
                <a:latin typeface="Helvetica" pitchFamily="2" charset="0"/>
              </a:rPr>
              <a:t>Objectif du PDA</a:t>
            </a:r>
            <a:endParaRPr lang="fr-FR" dirty="0">
              <a:solidFill>
                <a:srgbClr val="E46C0A"/>
              </a:solidFill>
              <a:latin typeface="Helvetica" pitchFamily="2" charset="0"/>
            </a:endParaRPr>
          </a:p>
          <a:p>
            <a:r>
              <a:rPr lang="fr-FR" altLang="fr-FR" dirty="0"/>
              <a:t>=&gt; éviter l’instruction différenciée des dossiers </a:t>
            </a:r>
            <a:r>
              <a:rPr lang="fr-FR" altLang="fr-FR" b="1" dirty="0"/>
              <a:t>dans</a:t>
            </a:r>
            <a:r>
              <a:rPr lang="fr-FR" altLang="fr-FR" dirty="0"/>
              <a:t> et </a:t>
            </a:r>
            <a:r>
              <a:rPr lang="fr-FR" altLang="fr-FR" b="1" dirty="0"/>
              <a:t>hors</a:t>
            </a:r>
            <a:r>
              <a:rPr lang="fr-FR" altLang="fr-FR" dirty="0"/>
              <a:t> SPR</a:t>
            </a:r>
          </a:p>
          <a:p>
            <a:r>
              <a:rPr lang="fr-FR" altLang="fr-FR" dirty="0"/>
              <a:t>=&gt; supprimer l’avis conforme de l’ABF dans les zones </a:t>
            </a:r>
            <a:r>
              <a:rPr lang="fr-FR" altLang="fr-FR" b="1" dirty="0">
                <a:solidFill>
                  <a:srgbClr val="E46C0A"/>
                </a:solidFill>
              </a:rPr>
              <a:t>hors</a:t>
            </a:r>
            <a:r>
              <a:rPr lang="fr-FR" altLang="fr-FR" dirty="0"/>
              <a:t> SPR</a:t>
            </a: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8C39E7A1-FC36-61F1-00E5-D1AD2BBA3128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4" name="Text Box 1773">
            <a:extLst>
              <a:ext uri="{FF2B5EF4-FFF2-40B4-BE49-F238E27FC236}">
                <a16:creationId xmlns:a16="http://schemas.microsoft.com/office/drawing/2014/main" id="{B94CD7D5-DB69-7005-4929-BC46A07C2F55}"/>
              </a:ext>
            </a:extLst>
          </p:cNvPr>
          <p:cNvSpPr txBox="1">
            <a:spLocks/>
          </p:cNvSpPr>
          <p:nvPr/>
        </p:nvSpPr>
        <p:spPr bwMode="auto">
          <a:xfrm>
            <a:off x="534679" y="681317"/>
            <a:ext cx="8153614" cy="24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/>
            <a:r>
              <a: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fr-FR" sz="12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uperposition des protections aux Abords des Monuments Historiques et du SPR de POUZAUGES = le futur PDA correspondra au SPR</a:t>
            </a:r>
            <a:endParaRPr lang="fr-FR" sz="12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2266D860-FF91-0900-FDD8-5F88DB88D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7673975" cy="38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4 : Clarifier le contexte des protections =&gt;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les PDA</a:t>
            </a:r>
            <a:endParaRPr lang="fr-FR" altLang="fr-FR" b="1" dirty="0">
              <a:solidFill>
                <a:srgbClr val="E46C0A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28BAE5C-04BC-5015-1DA6-D6B1CB1AFDC2}"/>
              </a:ext>
            </a:extLst>
          </p:cNvPr>
          <p:cNvSpPr txBox="1"/>
          <p:nvPr/>
        </p:nvSpPr>
        <p:spPr>
          <a:xfrm>
            <a:off x="-1890469" y="2694672"/>
            <a:ext cx="2046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La </a:t>
            </a:r>
            <a:r>
              <a:rPr lang="fr-FR" sz="1200" dirty="0" err="1"/>
              <a:t>Flocellière</a:t>
            </a:r>
            <a:endParaRPr lang="fr-FR" sz="1200" dirty="0"/>
          </a:p>
        </p:txBody>
      </p:sp>
      <p:pic>
        <p:nvPicPr>
          <p:cNvPr id="3" name="Image 2" descr="Une image contenant carte, atlas, texte&#10;&#10;Description générée automatiquement">
            <a:extLst>
              <a:ext uri="{FF2B5EF4-FFF2-40B4-BE49-F238E27FC236}">
                <a16:creationId xmlns:a16="http://schemas.microsoft.com/office/drawing/2014/main" id="{B8A41A79-796A-1E92-F45E-D38D72F87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615" y="1330789"/>
            <a:ext cx="5675678" cy="48234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04071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POUZAUGES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17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2" name="Text Box 10">
            <a:extLst>
              <a:ext uri="{FF2B5EF4-FFF2-40B4-BE49-F238E27FC236}">
                <a16:creationId xmlns:a16="http://schemas.microsoft.com/office/drawing/2014/main" id="{D3F4FAA1-539B-034F-D37D-E84B5A78B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8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262"/>
                  </a:srgbClr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262"/>
                  </a:schemeClr>
                </a:solidFill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>
                  <a:alpha val="50262"/>
                </a:srgb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262"/>
                  </a:srgbClr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262"/>
                  </a:schemeClr>
                </a:solidFill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Évaluation de l’impact</a:t>
            </a:r>
            <a:endParaRPr lang="fr-FR" altLang="fr-FR" sz="16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solidFill>
                <a:schemeClr val="tx1">
                  <a:alpha val="49715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715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312721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6">
            <a:extLst>
              <a:ext uri="{FF2B5EF4-FFF2-40B4-BE49-F238E27FC236}">
                <a16:creationId xmlns:a16="http://schemas.microsoft.com/office/drawing/2014/main" id="{19E16726-868A-C07D-3B3D-B913AEE0D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2098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endParaRPr lang="fr-FR" altLang="fr-FR"/>
          </a:p>
        </p:txBody>
      </p:sp>
      <p:sp>
        <p:nvSpPr>
          <p:cNvPr id="41986" name="ZoneTexte 4">
            <a:extLst>
              <a:ext uri="{FF2B5EF4-FFF2-40B4-BE49-F238E27FC236}">
                <a16:creationId xmlns:a16="http://schemas.microsoft.com/office/drawing/2014/main" id="{6D118920-74D9-BCE1-0E0C-5EC00ADB2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5201" y="473075"/>
            <a:ext cx="516782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3200" b="1" dirty="0">
                <a:solidFill>
                  <a:srgbClr val="FF6600"/>
                </a:solidFill>
                <a:latin typeface="Arial Narrow" panose="020B0604020202020204" pitchFamily="34" charset="0"/>
              </a:rPr>
              <a:t>F</a:t>
            </a:r>
            <a:r>
              <a:rPr lang="fr-FR" altLang="fr-FR" sz="3200" b="1" dirty="0">
                <a:solidFill>
                  <a:srgbClr val="000000"/>
                </a:solidFill>
                <a:latin typeface="Arial Narrow" panose="020B0604020202020204" pitchFamily="34" charset="0"/>
              </a:rPr>
              <a:t>ormalisations de l’</a:t>
            </a:r>
            <a:r>
              <a:rPr lang="fr-FR" altLang="fr-FR" sz="3200" b="1" dirty="0">
                <a:solidFill>
                  <a:srgbClr val="FF6600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3200" b="1" dirty="0">
                <a:solidFill>
                  <a:srgbClr val="000000"/>
                </a:solidFill>
                <a:latin typeface="Arial Narrow" panose="020B0604020202020204" pitchFamily="34" charset="0"/>
              </a:rPr>
              <a:t>util </a:t>
            </a:r>
            <a:r>
              <a:rPr lang="fr-FR" altLang="fr-FR" sz="3200" b="1" dirty="0">
                <a:solidFill>
                  <a:srgbClr val="E46C0A"/>
                </a:solidFill>
                <a:latin typeface="Arial Narrow" panose="020B0604020202020204" pitchFamily="34" charset="0"/>
              </a:rPr>
              <a:t>AVAP</a:t>
            </a:r>
          </a:p>
          <a:p>
            <a:pPr algn="ctr"/>
            <a:r>
              <a:rPr lang="fr-FR" altLang="fr-FR" sz="2400" dirty="0">
                <a:solidFill>
                  <a:srgbClr val="000000"/>
                </a:solidFill>
                <a:latin typeface="Arial Narrow" panose="020B0604020202020204" pitchFamily="34" charset="0"/>
              </a:rPr>
              <a:t> </a:t>
            </a:r>
          </a:p>
          <a:p>
            <a:pPr algn="ctr"/>
            <a:r>
              <a:rPr lang="fr-FR" altLang="fr-FR" b="1" dirty="0"/>
              <a:t>LA MÉTHODE</a:t>
            </a:r>
          </a:p>
        </p:txBody>
      </p:sp>
      <p:sp>
        <p:nvSpPr>
          <p:cNvPr id="41987" name="Rectangle 4">
            <a:extLst>
              <a:ext uri="{FF2B5EF4-FFF2-40B4-BE49-F238E27FC236}">
                <a16:creationId xmlns:a16="http://schemas.microsoft.com/office/drawing/2014/main" id="{2D997D02-2387-6878-3EE2-C3A420D3E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56" y="2339478"/>
            <a:ext cx="838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b="1" dirty="0"/>
              <a:t>=&gt; </a:t>
            </a:r>
            <a:r>
              <a:rPr lang="fr-FR" altLang="fr-FR" b="1" dirty="0">
                <a:solidFill>
                  <a:srgbClr val="E46C0A"/>
                </a:solidFill>
              </a:rPr>
              <a:t>2 REGISTRES </a:t>
            </a:r>
            <a:r>
              <a:rPr lang="fr-FR" altLang="fr-FR" b="1" dirty="0"/>
              <a:t>comme leviers pour accompagner les patrimoines</a:t>
            </a:r>
            <a:r>
              <a:rPr lang="fr-FR" altLang="fr-FR" dirty="0"/>
              <a:t> : </a:t>
            </a:r>
          </a:p>
          <a:p>
            <a:pPr lvl="1"/>
            <a:endParaRPr lang="fr-FR" altLang="fr-FR" dirty="0"/>
          </a:p>
          <a:p>
            <a:pPr algn="just"/>
            <a:r>
              <a:rPr lang="fr-FR" altLang="fr-FR" b="1" dirty="0">
                <a:solidFill>
                  <a:srgbClr val="FF0000"/>
                </a:solidFill>
              </a:rPr>
              <a:t>       1.</a:t>
            </a:r>
            <a:r>
              <a:rPr lang="fr-FR" altLang="fr-FR" dirty="0"/>
              <a:t> </a:t>
            </a:r>
            <a:r>
              <a:rPr lang="fr-FR" altLang="fr-FR" b="1" dirty="0"/>
              <a:t>INVENTORIER et HIERARCHISER </a:t>
            </a:r>
            <a:r>
              <a:rPr lang="fr-FR" altLang="fr-FR" dirty="0"/>
              <a:t>les </a:t>
            </a:r>
            <a:r>
              <a:rPr lang="fr-FR" altLang="fr-FR" b="1" dirty="0">
                <a:solidFill>
                  <a:srgbClr val="FF6600"/>
                </a:solidFill>
              </a:rPr>
              <a:t>ENTITÉS du Patrimoine</a:t>
            </a:r>
            <a:endParaRPr lang="fr-FR" altLang="fr-FR" dirty="0"/>
          </a:p>
        </p:txBody>
      </p:sp>
      <p:sp>
        <p:nvSpPr>
          <p:cNvPr id="41988" name="Rectangle 7">
            <a:extLst>
              <a:ext uri="{FF2B5EF4-FFF2-40B4-BE49-F238E27FC236}">
                <a16:creationId xmlns:a16="http://schemas.microsoft.com/office/drawing/2014/main" id="{7DFF2257-C81D-0587-F615-F55F96101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56" y="3429000"/>
            <a:ext cx="8059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/>
            <a:r>
              <a:rPr lang="fr-FR" altLang="fr-FR" b="1" dirty="0">
                <a:solidFill>
                  <a:srgbClr val="FF0000"/>
                </a:solidFill>
              </a:rPr>
              <a:t>2.</a:t>
            </a:r>
            <a:r>
              <a:rPr lang="fr-FR" altLang="fr-FR" dirty="0"/>
              <a:t> </a:t>
            </a:r>
            <a:r>
              <a:rPr lang="fr-FR" altLang="fr-FR" b="1" dirty="0"/>
              <a:t>ETABLIR des </a:t>
            </a:r>
            <a:r>
              <a:rPr lang="fr-FR" altLang="fr-FR" b="1" dirty="0">
                <a:solidFill>
                  <a:srgbClr val="000000"/>
                </a:solidFill>
              </a:rPr>
              <a:t>SECTEURS homogènes</a:t>
            </a:r>
            <a:r>
              <a:rPr lang="fr-FR" altLang="fr-FR" dirty="0"/>
              <a:t> pour adapter les règles à la valeur de chaque quartier</a:t>
            </a: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EC8A6BDC-F2D3-04D7-B41C-82C523A5D0AA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5F868ED-16D0-E66B-E67B-33C8818B4E77}"/>
              </a:ext>
            </a:extLst>
          </p:cNvPr>
          <p:cNvSpPr txBox="1"/>
          <p:nvPr/>
        </p:nvSpPr>
        <p:spPr>
          <a:xfrm>
            <a:off x="513556" y="5139526"/>
            <a:ext cx="8116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E46C0A"/>
                </a:solidFill>
              </a:rPr>
              <a:t>Rappel</a:t>
            </a:r>
            <a:r>
              <a:rPr lang="fr-FR" dirty="0"/>
              <a:t> : les qualifications des immeubles et la définition des secteurs sont « </a:t>
            </a:r>
            <a:r>
              <a:rPr lang="fr-FR" dirty="0" err="1"/>
              <a:t>co-construites</a:t>
            </a:r>
            <a:r>
              <a:rPr lang="fr-FR" dirty="0"/>
              <a:t> » avec les services de l’état (UDAP, DRAC, DREAL, DDT) et validées en </a:t>
            </a:r>
            <a:r>
              <a:rPr lang="fr-FR" b="1" dirty="0">
                <a:solidFill>
                  <a:srgbClr val="E46C0A"/>
                </a:solidFill>
              </a:rPr>
              <a:t>C</a:t>
            </a:r>
            <a:r>
              <a:rPr lang="fr-FR" dirty="0"/>
              <a:t>ommission </a:t>
            </a:r>
            <a:r>
              <a:rPr lang="fr-FR" b="1" dirty="0">
                <a:solidFill>
                  <a:srgbClr val="E46C0A"/>
                </a:solidFill>
              </a:rPr>
              <a:t>R</a:t>
            </a:r>
            <a:r>
              <a:rPr lang="fr-FR" dirty="0"/>
              <a:t>égionale du </a:t>
            </a:r>
            <a:r>
              <a:rPr lang="fr-FR" b="1" dirty="0">
                <a:solidFill>
                  <a:srgbClr val="E46C0A"/>
                </a:solidFill>
              </a:rPr>
              <a:t>P</a:t>
            </a:r>
            <a:r>
              <a:rPr lang="fr-FR" dirty="0"/>
              <a:t>atrimoine et de l’</a:t>
            </a:r>
            <a:r>
              <a:rPr lang="fr-FR" b="1" dirty="0">
                <a:solidFill>
                  <a:srgbClr val="E46C0A"/>
                </a:solidFill>
              </a:rPr>
              <a:t>A</a:t>
            </a:r>
            <a:r>
              <a:rPr lang="fr-FR" dirty="0"/>
              <a:t>rchitecture (</a:t>
            </a:r>
            <a:r>
              <a:rPr lang="fr-FR" b="1" dirty="0"/>
              <a:t>CRPA</a:t>
            </a:r>
            <a:r>
              <a:rPr lang="fr-FR" dirty="0"/>
              <a:t>)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oneTexte 4">
            <a:extLst>
              <a:ext uri="{FF2B5EF4-FFF2-40B4-BE49-F238E27FC236}">
                <a16:creationId xmlns:a16="http://schemas.microsoft.com/office/drawing/2014/main" id="{AB02B7E5-6BDC-B28F-13B0-A15B3EB37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256" y="172252"/>
            <a:ext cx="8562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sz="3200" b="1" dirty="0">
                <a:solidFill>
                  <a:srgbClr val="E46C0A"/>
                </a:solidFill>
              </a:rPr>
              <a:t>1</a:t>
            </a:r>
            <a:r>
              <a:rPr lang="fr-FR" altLang="fr-FR" sz="3200" b="1" baseline="30000" dirty="0">
                <a:solidFill>
                  <a:srgbClr val="E46C0A"/>
                </a:solidFill>
              </a:rPr>
              <a:t>er</a:t>
            </a:r>
            <a:r>
              <a:rPr lang="fr-FR" altLang="fr-FR" sz="3200" b="1" dirty="0"/>
              <a:t> </a:t>
            </a:r>
            <a:r>
              <a:rPr lang="fr-FR" altLang="fr-FR" sz="2400" b="1" dirty="0"/>
              <a:t>REGISTRE : </a:t>
            </a:r>
            <a:r>
              <a:rPr lang="fr-FR" altLang="fr-FR" sz="2400" b="1" dirty="0">
                <a:solidFill>
                  <a:srgbClr val="E46C0A"/>
                </a:solidFill>
              </a:rPr>
              <a:t>INVENTAIRES</a:t>
            </a:r>
            <a:r>
              <a:rPr lang="fr-FR" altLang="fr-FR" sz="2400" b="1" dirty="0"/>
              <a:t> et </a:t>
            </a:r>
            <a:r>
              <a:rPr lang="fr-FR" altLang="fr-FR" sz="2400" b="1" dirty="0">
                <a:solidFill>
                  <a:srgbClr val="E46C0A"/>
                </a:solidFill>
              </a:rPr>
              <a:t>HIÉRARCHIES</a:t>
            </a: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6B8D6243-7124-1BBC-5F1C-F9C234F05A5F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CF32D87-5CEF-2AC3-9B6B-E5D0828040D1}"/>
              </a:ext>
            </a:extLst>
          </p:cNvPr>
          <p:cNvGrpSpPr/>
          <p:nvPr/>
        </p:nvGrpSpPr>
        <p:grpSpPr>
          <a:xfrm>
            <a:off x="240080" y="707176"/>
            <a:ext cx="4219867" cy="5956150"/>
            <a:chOff x="741437" y="938674"/>
            <a:chExt cx="4219867" cy="595615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F64B0D9-363B-A8B0-AE12-B78816EC40FB}"/>
                </a:ext>
              </a:extLst>
            </p:cNvPr>
            <p:cNvSpPr/>
            <p:nvPr/>
          </p:nvSpPr>
          <p:spPr>
            <a:xfrm>
              <a:off x="806848" y="1336367"/>
              <a:ext cx="4150670" cy="4151021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56A8A72A-3E20-A59D-312D-8C8057F8FE34}"/>
                </a:ext>
              </a:extLst>
            </p:cNvPr>
            <p:cNvSpPr txBox="1"/>
            <p:nvPr/>
          </p:nvSpPr>
          <p:spPr>
            <a:xfrm>
              <a:off x="802613" y="5971494"/>
              <a:ext cx="415869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ILS SERONT GÉRÉS PAR DES RÈGLES SPÉCIFIQUES (Titre 2 du règlement)</a:t>
              </a:r>
            </a:p>
          </p:txBody>
        </p:sp>
        <p:sp>
          <p:nvSpPr>
            <p:cNvPr id="5" name="Flèche vers le bas 4">
              <a:extLst>
                <a:ext uri="{FF2B5EF4-FFF2-40B4-BE49-F238E27FC236}">
                  <a16:creationId xmlns:a16="http://schemas.microsoft.com/office/drawing/2014/main" id="{F87F3FD6-B2ED-2589-680E-850AAAC3B930}"/>
                </a:ext>
              </a:extLst>
            </p:cNvPr>
            <p:cNvSpPr/>
            <p:nvPr/>
          </p:nvSpPr>
          <p:spPr>
            <a:xfrm>
              <a:off x="2509204" y="5487388"/>
              <a:ext cx="372979" cy="410175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137DF91-30EF-2661-C84C-9EFF4F18A6A2}"/>
                </a:ext>
              </a:extLst>
            </p:cNvPr>
            <p:cNvGrpSpPr/>
            <p:nvPr/>
          </p:nvGrpSpPr>
          <p:grpSpPr>
            <a:xfrm>
              <a:off x="741437" y="938674"/>
              <a:ext cx="4197939" cy="4443815"/>
              <a:chOff x="458958" y="961002"/>
              <a:chExt cx="3391260" cy="3589888"/>
            </a:xfrm>
          </p:grpSpPr>
          <p:grpSp>
            <p:nvGrpSpPr>
              <p:cNvPr id="7" name="Groupe 6">
                <a:extLst>
                  <a:ext uri="{FF2B5EF4-FFF2-40B4-BE49-F238E27FC236}">
                    <a16:creationId xmlns:a16="http://schemas.microsoft.com/office/drawing/2014/main" id="{F01CC234-2997-FFD9-1DC7-C674CE12C7E4}"/>
                  </a:ext>
                </a:extLst>
              </p:cNvPr>
              <p:cNvGrpSpPr/>
              <p:nvPr/>
            </p:nvGrpSpPr>
            <p:grpSpPr>
              <a:xfrm>
                <a:off x="578293" y="1347638"/>
                <a:ext cx="3271925" cy="3203252"/>
                <a:chOff x="578293" y="1347638"/>
                <a:chExt cx="3271925" cy="3203252"/>
              </a:xfrm>
            </p:grpSpPr>
            <p:pic>
              <p:nvPicPr>
                <p:cNvPr id="9" name="Image 8">
                  <a:extLst>
                    <a:ext uri="{FF2B5EF4-FFF2-40B4-BE49-F238E27FC236}">
                      <a16:creationId xmlns:a16="http://schemas.microsoft.com/office/drawing/2014/main" id="{8865F8CF-5DF8-CA9B-E3C9-3617F0B1E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78293" y="1347638"/>
                  <a:ext cx="3271924" cy="1198800"/>
                </a:xfrm>
                <a:prstGeom prst="rect">
                  <a:avLst/>
                </a:prstGeom>
              </p:spPr>
            </p:pic>
            <p:pic>
              <p:nvPicPr>
                <p:cNvPr id="10" name="Image 9">
                  <a:extLst>
                    <a:ext uri="{FF2B5EF4-FFF2-40B4-BE49-F238E27FC236}">
                      <a16:creationId xmlns:a16="http://schemas.microsoft.com/office/drawing/2014/main" id="{1AD1FC1A-A8C8-63C4-7538-6B42C4A588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78294" y="2606598"/>
                  <a:ext cx="3271924" cy="1944292"/>
                </a:xfrm>
                <a:prstGeom prst="rect">
                  <a:avLst/>
                </a:prstGeom>
              </p:spPr>
            </p:pic>
          </p:grp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C080E978-05DF-8B63-1346-D9EEF01E3BA9}"/>
                  </a:ext>
                </a:extLst>
              </p:cNvPr>
              <p:cNvSpPr txBox="1"/>
              <p:nvPr/>
            </p:nvSpPr>
            <p:spPr>
              <a:xfrm>
                <a:off x="458958" y="961002"/>
                <a:ext cx="3391259" cy="298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LES ÉLÉMENTS </a:t>
                </a:r>
                <a:r>
                  <a:rPr lang="fr-FR" b="1" dirty="0">
                    <a:solidFill>
                      <a:srgbClr val="E46C0A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PROTÉGÉS </a:t>
                </a:r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 SPR</a:t>
                </a:r>
              </a:p>
            </p:txBody>
          </p:sp>
        </p:grp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9569EBC-5BAF-354C-800C-5324A13CE192}"/>
              </a:ext>
            </a:extLst>
          </p:cNvPr>
          <p:cNvGrpSpPr/>
          <p:nvPr/>
        </p:nvGrpSpPr>
        <p:grpSpPr>
          <a:xfrm>
            <a:off x="4635632" y="706515"/>
            <a:ext cx="4236050" cy="5804276"/>
            <a:chOff x="335949" y="516509"/>
            <a:chExt cx="4236050" cy="580427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BA91AD1-1495-C16C-310C-B528C3A096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761" y="973694"/>
              <a:ext cx="4050218" cy="892488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8FDDD34-52A3-76C5-6768-C4B4E1167EF6}"/>
                </a:ext>
              </a:extLst>
            </p:cNvPr>
            <p:cNvSpPr txBox="1"/>
            <p:nvPr/>
          </p:nvSpPr>
          <p:spPr>
            <a:xfrm>
              <a:off x="406301" y="516509"/>
              <a:ext cx="4136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Le </a:t>
              </a:r>
              <a:r>
                <a:rPr lang="fr-FR" b="1" dirty="0">
                  <a:solidFill>
                    <a:srgbClr val="E46C0A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TITRE 2</a:t>
              </a:r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 du règlement de l’AVAP</a:t>
              </a:r>
              <a:endParaRPr lang="fr-FR" b="1" dirty="0">
                <a:solidFill>
                  <a:srgbClr val="E46C0A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ACE58E-7A8A-B4FB-82EC-30F2187E424F}"/>
                </a:ext>
              </a:extLst>
            </p:cNvPr>
            <p:cNvSpPr/>
            <p:nvPr/>
          </p:nvSpPr>
          <p:spPr>
            <a:xfrm>
              <a:off x="413309" y="887934"/>
              <a:ext cx="4150670" cy="1165540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1FB8C5B2-0BC6-E887-0CD3-B6665C11B383}"/>
                </a:ext>
              </a:extLst>
            </p:cNvPr>
            <p:cNvSpPr txBox="1"/>
            <p:nvPr/>
          </p:nvSpPr>
          <p:spPr>
            <a:xfrm>
              <a:off x="413308" y="2364979"/>
              <a:ext cx="4158691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Symbol" pitchFamily="2" charset="2"/>
                <a:buChar char="Þ"/>
              </a:pPr>
              <a:r>
                <a:rPr lang="fr-FR" sz="1400" b="1" dirty="0">
                  <a:solidFill>
                    <a:srgbClr val="E46C0A"/>
                  </a:solidFill>
                </a:rPr>
                <a:t>Aujourd’hui</a:t>
              </a:r>
              <a:r>
                <a:rPr lang="fr-FR" sz="1400" dirty="0"/>
                <a:t> : exigences portées la protection au titre des ABORDS MH mais sans règles précises (l’ABF dicte sa volonté)</a:t>
              </a:r>
            </a:p>
            <a:p>
              <a:pPr marL="285750" indent="-285750">
                <a:buFont typeface="Symbol" pitchFamily="2" charset="2"/>
                <a:buChar char="Þ"/>
              </a:pPr>
              <a:r>
                <a:rPr lang="fr-FR" sz="1400" b="1" dirty="0">
                  <a:solidFill>
                    <a:srgbClr val="E46C0A"/>
                  </a:solidFill>
                </a:rPr>
                <a:t>Demain</a:t>
              </a:r>
              <a:r>
                <a:rPr lang="fr-FR" sz="1400" dirty="0"/>
                <a:t> : règles écrites connues et claires</a:t>
              </a:r>
            </a:p>
            <a:p>
              <a:r>
                <a:rPr lang="fr-FR" sz="1400" dirty="0"/>
                <a:t> </a:t>
              </a:r>
            </a:p>
            <a:p>
              <a:pPr marL="285750" indent="-285750">
                <a:buFont typeface="Symbol" pitchFamily="2" charset="2"/>
                <a:buChar char="Þ"/>
              </a:pPr>
              <a:r>
                <a:rPr lang="fr-FR" sz="1400" b="1" dirty="0">
                  <a:solidFill>
                    <a:srgbClr val="E46C0A"/>
                  </a:solidFill>
                </a:rPr>
                <a:t>Synthèse</a:t>
              </a:r>
              <a:r>
                <a:rPr lang="fr-FR" sz="1400" dirty="0"/>
                <a:t> des règles écrites</a:t>
              </a:r>
            </a:p>
            <a:p>
              <a:r>
                <a:rPr lang="fr-FR" sz="1400" dirty="0"/>
                <a:t>• Préserver et mettre en valeur les </a:t>
              </a:r>
              <a:r>
                <a:rPr lang="fr-FR" sz="1400" dirty="0">
                  <a:solidFill>
                    <a:srgbClr val="E46C0A"/>
                  </a:solidFill>
                </a:rPr>
                <a:t>constantes ancestrales</a:t>
              </a:r>
            </a:p>
            <a:p>
              <a:endParaRPr lang="fr-FR" sz="1400" dirty="0"/>
            </a:p>
            <a:p>
              <a:r>
                <a:rPr lang="fr-FR" sz="1400" dirty="0"/>
                <a:t>• Utiliser des </a:t>
              </a:r>
              <a:r>
                <a:rPr lang="fr-FR" sz="1400" dirty="0">
                  <a:solidFill>
                    <a:srgbClr val="E46C0A"/>
                  </a:solidFill>
                </a:rPr>
                <a:t>matériaux traditionnels </a:t>
              </a:r>
              <a:r>
                <a:rPr lang="fr-FR" sz="1400" dirty="0"/>
                <a:t>(en pierres, en bois, en métal)</a:t>
              </a:r>
            </a:p>
            <a:p>
              <a:endParaRPr lang="fr-FR" sz="1400" dirty="0"/>
            </a:p>
            <a:p>
              <a:r>
                <a:rPr lang="fr-FR" sz="1400" dirty="0"/>
                <a:t>• Minimiser l’usage d’équipements contemporains</a:t>
              </a:r>
            </a:p>
            <a:p>
              <a:endParaRPr lang="fr-FR" sz="1400" dirty="0"/>
            </a:p>
            <a:p>
              <a:r>
                <a:rPr lang="fr-FR" sz="1400" dirty="0"/>
                <a:t>• Ne pas autoriser les </a:t>
              </a:r>
              <a:r>
                <a:rPr lang="fr-FR" sz="1400" dirty="0">
                  <a:solidFill>
                    <a:srgbClr val="E46C0A"/>
                  </a:solidFill>
                </a:rPr>
                <a:t>matériaux dénaturant </a:t>
              </a:r>
              <a:r>
                <a:rPr lang="fr-FR" sz="1400" dirty="0"/>
                <a:t>le caractère patrimonial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DA6B15C0-BF55-8B0D-1941-9F84F29A3D37}"/>
                </a:ext>
              </a:extLst>
            </p:cNvPr>
            <p:cNvSpPr txBox="1"/>
            <p:nvPr/>
          </p:nvSpPr>
          <p:spPr>
            <a:xfrm>
              <a:off x="416268" y="2053474"/>
              <a:ext cx="4147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Gérés pour eux même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6ED23570-E288-721F-2E32-8124A409EC75}"/>
                </a:ext>
              </a:extLst>
            </p:cNvPr>
            <p:cNvSpPr txBox="1"/>
            <p:nvPr/>
          </p:nvSpPr>
          <p:spPr>
            <a:xfrm>
              <a:off x="335949" y="5920675"/>
              <a:ext cx="42360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E46C0A"/>
                  </a:solidFill>
                </a:rPr>
                <a:t>Soigner</a:t>
              </a:r>
              <a:r>
                <a:rPr lang="fr-FR" sz="1800" b="1" dirty="0">
                  <a:solidFill>
                    <a:srgbClr val="E46C0A"/>
                  </a:solidFill>
                </a:rPr>
                <a:t> l’évolution des immeubles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3">
            <a:extLst>
              <a:ext uri="{FF2B5EF4-FFF2-40B4-BE49-F238E27FC236}">
                <a16:creationId xmlns:a16="http://schemas.microsoft.com/office/drawing/2014/main" id="{595ACF21-887A-C26C-7646-1E352603F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46100"/>
            <a:ext cx="5411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b="1">
                <a:solidFill>
                  <a:srgbClr val="1C1C11"/>
                </a:solidFill>
                <a:latin typeface="Arial Narrow" panose="020B0604020202020204" pitchFamily="34" charset="0"/>
              </a:rPr>
              <a:t>Immeubles Remarquables </a:t>
            </a:r>
            <a:r>
              <a:rPr lang="fr-FR" altLang="fr-FR">
                <a:solidFill>
                  <a:srgbClr val="1C1C11"/>
                </a:solidFill>
                <a:latin typeface="Arial Narrow" panose="020B0604020202020204" pitchFamily="34" charset="0"/>
              </a:rPr>
              <a:t>(immeubles)</a:t>
            </a:r>
          </a:p>
        </p:txBody>
      </p:sp>
      <p:sp>
        <p:nvSpPr>
          <p:cNvPr id="46082" name="ZoneTexte 29">
            <a:extLst>
              <a:ext uri="{FF2B5EF4-FFF2-40B4-BE49-F238E27FC236}">
                <a16:creationId xmlns:a16="http://schemas.microsoft.com/office/drawing/2014/main" id="{6290F48C-3636-9F3F-3315-F32ADD736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852488"/>
            <a:ext cx="3940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000" b="1"/>
              <a:t>PRINCIPE DE LEUR CLASSEMENT :</a:t>
            </a:r>
          </a:p>
          <a:p>
            <a:r>
              <a:rPr lang="fr-FR" altLang="fr-FR" sz="1000"/>
              <a:t>Caractères architecturaux </a:t>
            </a:r>
            <a:r>
              <a:rPr lang="fr-FR" altLang="fr-FR" sz="1000" b="1"/>
              <a:t>ENTIÈREMENT PRÉSERVÉS </a:t>
            </a:r>
            <a:r>
              <a:rPr lang="fr-FR" altLang="fr-FR" sz="1000"/>
              <a:t>pour chaque typologie : volumes, percements, matériaux, menuiseries.</a:t>
            </a:r>
          </a:p>
        </p:txBody>
      </p:sp>
      <p:sp>
        <p:nvSpPr>
          <p:cNvPr id="46083" name="ZoneTexte 30">
            <a:extLst>
              <a:ext uri="{FF2B5EF4-FFF2-40B4-BE49-F238E27FC236}">
                <a16:creationId xmlns:a16="http://schemas.microsoft.com/office/drawing/2014/main" id="{B5266BF5-4C6C-2B28-EE5C-C4695DF3E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1570038"/>
            <a:ext cx="39147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000" b="1" dirty="0"/>
              <a:t>OBJECTIFS :</a:t>
            </a:r>
          </a:p>
          <a:p>
            <a:r>
              <a:rPr lang="fr-FR" altLang="fr-FR" sz="1000" dirty="0"/>
              <a:t>- Montrer ces immeubles comme des </a:t>
            </a:r>
            <a:r>
              <a:rPr lang="fr-FR" altLang="fr-FR" sz="1000" b="1" dirty="0"/>
              <a:t>exemples à suivre</a:t>
            </a:r>
          </a:p>
          <a:p>
            <a:pPr>
              <a:buFontTx/>
              <a:buChar char="-"/>
            </a:pPr>
            <a:r>
              <a:rPr lang="fr-FR" altLang="fr-FR" sz="1000" dirty="0"/>
              <a:t> En faire </a:t>
            </a:r>
            <a:r>
              <a:rPr lang="fr-FR" altLang="fr-FR" sz="1000" b="1" dirty="0"/>
              <a:t>les porte-drapeaux</a:t>
            </a:r>
            <a:r>
              <a:rPr lang="fr-FR" altLang="fr-FR" sz="1000" dirty="0"/>
              <a:t> de l’AVAP</a:t>
            </a:r>
          </a:p>
          <a:p>
            <a:pPr>
              <a:buFontTx/>
              <a:buChar char="-"/>
            </a:pPr>
            <a:endParaRPr lang="fr-FR" altLang="fr-FR" sz="1000" dirty="0"/>
          </a:p>
          <a:p>
            <a:r>
              <a:rPr lang="fr-FR" altLang="fr-FR" sz="1000" b="1" dirty="0"/>
              <a:t>RÈGLES :</a:t>
            </a:r>
          </a:p>
          <a:p>
            <a:r>
              <a:rPr lang="fr-FR" altLang="fr-FR" sz="1000" dirty="0"/>
              <a:t>• En interdire la démolition</a:t>
            </a:r>
          </a:p>
          <a:p>
            <a:r>
              <a:rPr lang="fr-FR" altLang="fr-FR" sz="1000" dirty="0"/>
              <a:t>• Maintenir les mêmes volumes &amp; la nature des matériaux originaux</a:t>
            </a:r>
          </a:p>
          <a:p>
            <a:r>
              <a:rPr lang="fr-FR" altLang="fr-FR" sz="1000" dirty="0"/>
              <a:t>• Interdire le rajout d’équipements contemporains ou des extensions qui pourraient dénaturer l’intégrité des volumétries.</a:t>
            </a:r>
          </a:p>
        </p:txBody>
      </p:sp>
      <p:grpSp>
        <p:nvGrpSpPr>
          <p:cNvPr id="46084" name="Grouper 30">
            <a:extLst>
              <a:ext uri="{FF2B5EF4-FFF2-40B4-BE49-F238E27FC236}">
                <a16:creationId xmlns:a16="http://schemas.microsoft.com/office/drawing/2014/main" id="{09FA76B9-F1B0-251E-21E2-11F4D1B7A4CC}"/>
              </a:ext>
            </a:extLst>
          </p:cNvPr>
          <p:cNvGrpSpPr>
            <a:grpSpLocks/>
          </p:cNvGrpSpPr>
          <p:nvPr/>
        </p:nvGrpSpPr>
        <p:grpSpPr bwMode="auto">
          <a:xfrm>
            <a:off x="4556125" y="558800"/>
            <a:ext cx="4392613" cy="2716213"/>
            <a:chOff x="174625" y="3879850"/>
            <a:chExt cx="3940175" cy="2716518"/>
          </a:xfrm>
        </p:grpSpPr>
        <p:sp>
          <p:nvSpPr>
            <p:cNvPr id="46096" name="Text Box 13">
              <a:extLst>
                <a:ext uri="{FF2B5EF4-FFF2-40B4-BE49-F238E27FC236}">
                  <a16:creationId xmlns:a16="http://schemas.microsoft.com/office/drawing/2014/main" id="{7D472AE4-92D6-5EFB-69F9-F43AAA035A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3879850"/>
              <a:ext cx="39401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fr-FR" altLang="fr-FR" b="1">
                  <a:solidFill>
                    <a:srgbClr val="1C1C11"/>
                  </a:solidFill>
                  <a:latin typeface="Arial Narrow" panose="020B0604020202020204" pitchFamily="34" charset="0"/>
                </a:rPr>
                <a:t>Immeubles d’Intérêt </a:t>
              </a:r>
              <a:r>
                <a:rPr lang="fr-FR" altLang="fr-FR">
                  <a:solidFill>
                    <a:srgbClr val="1C1C11"/>
                  </a:solidFill>
                  <a:latin typeface="Arial Narrow" panose="020B0604020202020204" pitchFamily="34" charset="0"/>
                </a:rPr>
                <a:t>(immeubles)</a:t>
              </a:r>
            </a:p>
          </p:txBody>
        </p:sp>
        <p:sp>
          <p:nvSpPr>
            <p:cNvPr id="46097" name="ZoneTexte 6">
              <a:extLst>
                <a:ext uri="{FF2B5EF4-FFF2-40B4-BE49-F238E27FC236}">
                  <a16:creationId xmlns:a16="http://schemas.microsoft.com/office/drawing/2014/main" id="{CAB0E514-BAE9-2D26-A33C-946957D9AA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4208463"/>
              <a:ext cx="3940175" cy="70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PRINCIPE DE LEUR CLASSEMENT :</a:t>
              </a:r>
            </a:p>
            <a:p>
              <a:r>
                <a:rPr lang="fr-FR" altLang="fr-FR" sz="1000"/>
                <a:t>Immeubles à caractère patrimonial dont les dispositifs architecturaux ont été </a:t>
              </a:r>
              <a:r>
                <a:rPr lang="fr-FR" altLang="fr-FR" sz="1000" b="1"/>
                <a:t>LÉGÈREMENT ALTÉRÉS </a:t>
              </a:r>
              <a:r>
                <a:rPr lang="fr-FR" altLang="fr-FR" sz="1000"/>
                <a:t>pour chaque typologie : volumes, percements, matériaux, menuiseries, couleurs.</a:t>
              </a:r>
            </a:p>
          </p:txBody>
        </p:sp>
        <p:sp>
          <p:nvSpPr>
            <p:cNvPr id="46098" name="ZoneTexte 7">
              <a:extLst>
                <a:ext uri="{FF2B5EF4-FFF2-40B4-BE49-F238E27FC236}">
                  <a16:creationId xmlns:a16="http://schemas.microsoft.com/office/drawing/2014/main" id="{7C458F5B-4A6E-8C41-2150-A8BB59FDB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5580590"/>
              <a:ext cx="3940175" cy="1015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RÈGLES :</a:t>
              </a:r>
            </a:p>
            <a:p>
              <a:r>
                <a:rPr lang="fr-FR" altLang="fr-FR" sz="1000"/>
                <a:t>• Interdire la démolition complète</a:t>
              </a:r>
            </a:p>
            <a:p>
              <a:r>
                <a:rPr lang="fr-FR" altLang="fr-FR" sz="1000"/>
                <a:t>• Maintenir les volumes &amp; matériaux traditionnels</a:t>
              </a:r>
            </a:p>
            <a:p>
              <a:r>
                <a:rPr lang="fr-FR" altLang="fr-FR" sz="1000"/>
                <a:t>• Interdire les rajouts d’équipements ou matériaux non conformes au type originel</a:t>
              </a:r>
            </a:p>
            <a:p>
              <a:r>
                <a:rPr lang="fr-FR" altLang="fr-FR" sz="1000"/>
                <a:t>• Limiter les extensions.</a:t>
              </a:r>
            </a:p>
          </p:txBody>
        </p:sp>
        <p:sp>
          <p:nvSpPr>
            <p:cNvPr id="46099" name="ZoneTexte 15">
              <a:extLst>
                <a:ext uri="{FF2B5EF4-FFF2-40B4-BE49-F238E27FC236}">
                  <a16:creationId xmlns:a16="http://schemas.microsoft.com/office/drawing/2014/main" id="{3DF396B9-B17D-9976-EA8F-D4871D41D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25" y="5028140"/>
              <a:ext cx="394017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OBJECTIFS :</a:t>
              </a:r>
            </a:p>
            <a:p>
              <a:r>
                <a:rPr lang="fr-FR" altLang="fr-FR" sz="1000"/>
                <a:t>Soutenir les qualités patrimoniales de ces immeubles pour retrouver leur valeur originelle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CCDB5041-ECDF-FD2C-E993-0A703C0199A2}"/>
              </a:ext>
            </a:extLst>
          </p:cNvPr>
          <p:cNvSpPr/>
          <p:nvPr/>
        </p:nvSpPr>
        <p:spPr bwMode="auto">
          <a:xfrm>
            <a:off x="8467725" y="6213475"/>
            <a:ext cx="523875" cy="31432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46086" name="Text Box 13">
            <a:extLst>
              <a:ext uri="{FF2B5EF4-FFF2-40B4-BE49-F238E27FC236}">
                <a16:creationId xmlns:a16="http://schemas.microsoft.com/office/drawing/2014/main" id="{A7CEBADE-DA22-453B-3AD2-3BB661346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A. INVENTAIRE ET HIÉRARCHIE des </a:t>
            </a:r>
            <a:r>
              <a:rPr lang="fr-FR" altLang="fr-FR" b="1" dirty="0">
                <a:solidFill>
                  <a:srgbClr val="E46C0A"/>
                </a:solidFill>
              </a:rPr>
              <a:t>IMMEUBLES BÂTIS PROTÉGÉS</a:t>
            </a:r>
          </a:p>
        </p:txBody>
      </p:sp>
      <p:pic>
        <p:nvPicPr>
          <p:cNvPr id="46087" name="Image 11">
            <a:extLst>
              <a:ext uri="{FF2B5EF4-FFF2-40B4-BE49-F238E27FC236}">
                <a16:creationId xmlns:a16="http://schemas.microsoft.com/office/drawing/2014/main" id="{6F70B141-80FE-67CF-4B83-91302A8527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938" y="4716463"/>
            <a:ext cx="3411537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8" name="Grouper 26">
            <a:extLst>
              <a:ext uri="{FF2B5EF4-FFF2-40B4-BE49-F238E27FC236}">
                <a16:creationId xmlns:a16="http://schemas.microsoft.com/office/drawing/2014/main" id="{CB04D57A-1B2B-C940-4E15-0BDFCE47933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3275013"/>
            <a:ext cx="4130675" cy="1385887"/>
            <a:chOff x="304800" y="3201989"/>
            <a:chExt cx="4348693" cy="1458465"/>
          </a:xfrm>
        </p:grpSpPr>
        <p:pic>
          <p:nvPicPr>
            <p:cNvPr id="46094" name="Image 9">
              <a:extLst>
                <a:ext uri="{FF2B5EF4-FFF2-40B4-BE49-F238E27FC236}">
                  <a16:creationId xmlns:a16="http://schemas.microsoft.com/office/drawing/2014/main" id="{2FF08920-6994-5BE6-94DC-FBA408D88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424" y="3201990"/>
              <a:ext cx="2142069" cy="1458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95" name="Forme 14">
              <a:extLst>
                <a:ext uri="{FF2B5EF4-FFF2-40B4-BE49-F238E27FC236}">
                  <a16:creationId xmlns:a16="http://schemas.microsoft.com/office/drawing/2014/main" id="{D14EFF91-DDBE-DFD6-942E-83610B9AC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201989"/>
              <a:ext cx="2169655" cy="1458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6089" name="Image 17">
            <a:extLst>
              <a:ext uri="{FF2B5EF4-FFF2-40B4-BE49-F238E27FC236}">
                <a16:creationId xmlns:a16="http://schemas.microsoft.com/office/drawing/2014/main" id="{AD39C117-2B7F-1BA4-345C-38AFBBF7A7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8950" y="3265488"/>
            <a:ext cx="2109788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Image 21">
            <a:extLst>
              <a:ext uri="{FF2B5EF4-FFF2-40B4-BE49-F238E27FC236}">
                <a16:creationId xmlns:a16="http://schemas.microsoft.com/office/drawing/2014/main" id="{4B93FDD3-2324-B542-3565-6CEADBFFD2B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125" y="4716463"/>
            <a:ext cx="3522663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Image 19">
            <a:extLst>
              <a:ext uri="{FF2B5EF4-FFF2-40B4-BE49-F238E27FC236}">
                <a16:creationId xmlns:a16="http://schemas.microsoft.com/office/drawing/2014/main" id="{47FD96FD-3117-B95D-4D07-AFC7363324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3425" y="3275013"/>
            <a:ext cx="224155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0492F3-03FC-95FC-B340-6E6D34514038}"/>
              </a:ext>
            </a:extLst>
          </p:cNvPr>
          <p:cNvSpPr/>
          <p:nvPr/>
        </p:nvSpPr>
        <p:spPr bwMode="auto">
          <a:xfrm>
            <a:off x="304800" y="6226175"/>
            <a:ext cx="525463" cy="3143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70A893D8-0751-3800-BFFF-9F4FA2D1486F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Grouper 28">
            <a:extLst>
              <a:ext uri="{FF2B5EF4-FFF2-40B4-BE49-F238E27FC236}">
                <a16:creationId xmlns:a16="http://schemas.microsoft.com/office/drawing/2014/main" id="{F142CE09-4C53-3F6E-BE99-18A6417DA2B5}"/>
              </a:ext>
            </a:extLst>
          </p:cNvPr>
          <p:cNvGrpSpPr>
            <a:grpSpLocks/>
          </p:cNvGrpSpPr>
          <p:nvPr/>
        </p:nvGrpSpPr>
        <p:grpSpPr bwMode="auto">
          <a:xfrm>
            <a:off x="111125" y="622300"/>
            <a:ext cx="4673600" cy="2644775"/>
            <a:chOff x="250824" y="622300"/>
            <a:chExt cx="4673601" cy="2644775"/>
          </a:xfrm>
        </p:grpSpPr>
        <p:sp>
          <p:nvSpPr>
            <p:cNvPr id="48144" name="Text Box 13">
              <a:extLst>
                <a:ext uri="{FF2B5EF4-FFF2-40B4-BE49-F238E27FC236}">
                  <a16:creationId xmlns:a16="http://schemas.microsoft.com/office/drawing/2014/main" id="{0E1B142F-BC18-82EE-CB15-DF1E95D9B6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4" y="622300"/>
              <a:ext cx="46736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fr-FR" altLang="fr-FR" b="1">
                  <a:solidFill>
                    <a:srgbClr val="1C1C11"/>
                  </a:solidFill>
                  <a:latin typeface="Arial Narrow" panose="020B0604020202020204" pitchFamily="34" charset="0"/>
                </a:rPr>
                <a:t>Immeubles d’Accompagnement </a:t>
              </a:r>
              <a:r>
                <a:rPr lang="fr-FR" altLang="fr-FR">
                  <a:solidFill>
                    <a:srgbClr val="1C1C11"/>
                  </a:solidFill>
                  <a:latin typeface="Arial Narrow" panose="020B0604020202020204" pitchFamily="34" charset="0"/>
                </a:rPr>
                <a:t>(immeubles)</a:t>
              </a:r>
            </a:p>
          </p:txBody>
        </p:sp>
        <p:sp>
          <p:nvSpPr>
            <p:cNvPr id="48145" name="ZoneTexte 5">
              <a:extLst>
                <a:ext uri="{FF2B5EF4-FFF2-40B4-BE49-F238E27FC236}">
                  <a16:creationId xmlns:a16="http://schemas.microsoft.com/office/drawing/2014/main" id="{5514A573-54AD-BF53-7BCB-1245F795DC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5" y="954088"/>
              <a:ext cx="4064000" cy="862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/>
                <a:t>PRINCIPE DE LEUR CLASSEMENT :</a:t>
              </a:r>
            </a:p>
            <a:p>
              <a:r>
                <a:rPr lang="fr-FR" altLang="fr-FR" sz="1000"/>
                <a:t>Immeubles moins emblématiques ou qui </a:t>
              </a:r>
              <a:r>
                <a:rPr lang="fr-FR" altLang="fr-FR" sz="1000" b="1"/>
                <a:t>ne possèdent plus </a:t>
              </a:r>
              <a:r>
                <a:rPr lang="fr-FR" altLang="fr-FR" sz="1000"/>
                <a:t>tous les caractères du type car ils ont subi des altérations profondes mais ils participent cependant à la continuité urbaine et ils doivent être intégrés à la mise en valeur du site</a:t>
              </a:r>
            </a:p>
          </p:txBody>
        </p:sp>
        <p:sp>
          <p:nvSpPr>
            <p:cNvPr id="48146" name="ZoneTexte 6">
              <a:extLst>
                <a:ext uri="{FF2B5EF4-FFF2-40B4-BE49-F238E27FC236}">
                  <a16:creationId xmlns:a16="http://schemas.microsoft.com/office/drawing/2014/main" id="{2686E28C-BFE1-BAF1-C8AD-82CEC28988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5" y="1789113"/>
              <a:ext cx="4064000" cy="1477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000" b="1" dirty="0"/>
                <a:t>OBJECTIFS :</a:t>
              </a:r>
            </a:p>
            <a:p>
              <a:pPr>
                <a:buFontTx/>
                <a:buChar char="-"/>
              </a:pPr>
              <a:r>
                <a:rPr lang="fr-FR" altLang="fr-FR" sz="1000" dirty="0"/>
                <a:t> Amener ces immeubles à participer à la mise en valeur des bourgs grâce à des interventions judicieuses à réaliser lors de travaux d’ensemble (ravalement général, extension, etc…)</a:t>
              </a:r>
            </a:p>
            <a:p>
              <a:r>
                <a:rPr lang="fr-FR" altLang="fr-FR" sz="1000" b="1" dirty="0"/>
                <a:t>RÈGLES :</a:t>
              </a:r>
            </a:p>
            <a:p>
              <a:r>
                <a:rPr lang="fr-FR" altLang="fr-FR" sz="1000" dirty="0"/>
                <a:t>• Interdire la démolition complète, sauf pour restituer des dispositions traditionnelles</a:t>
              </a:r>
            </a:p>
            <a:p>
              <a:r>
                <a:rPr lang="fr-FR" altLang="fr-FR" sz="1000" dirty="0"/>
                <a:t>• Restituer les volumes &amp; matériaux traditionnels</a:t>
              </a:r>
            </a:p>
            <a:p>
              <a:r>
                <a:rPr lang="fr-FR" altLang="fr-FR" sz="1000" dirty="0"/>
                <a:t>• Interdire le rajout d’équipement ou matériau non traditionnels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7CC0926-BC81-5CCA-FDA8-8FF9151821B4}"/>
              </a:ext>
            </a:extLst>
          </p:cNvPr>
          <p:cNvSpPr/>
          <p:nvPr/>
        </p:nvSpPr>
        <p:spPr bwMode="auto">
          <a:xfrm>
            <a:off x="830263" y="6249988"/>
            <a:ext cx="466725" cy="269875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pic>
        <p:nvPicPr>
          <p:cNvPr id="48134" name="Image 16">
            <a:extLst>
              <a:ext uri="{FF2B5EF4-FFF2-40B4-BE49-F238E27FC236}">
                <a16:creationId xmlns:a16="http://schemas.microsoft.com/office/drawing/2014/main" id="{294D939F-D88F-C23D-FF58-F3334861BC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1100" y="3267075"/>
            <a:ext cx="233362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Image 19">
            <a:extLst>
              <a:ext uri="{FF2B5EF4-FFF2-40B4-BE49-F238E27FC236}">
                <a16:creationId xmlns:a16="http://schemas.microsoft.com/office/drawing/2014/main" id="{21B420E5-880D-B99F-8329-23DE1ACF62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267075"/>
            <a:ext cx="2246313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Image 13">
            <a:extLst>
              <a:ext uri="{FF2B5EF4-FFF2-40B4-BE49-F238E27FC236}">
                <a16:creationId xmlns:a16="http://schemas.microsoft.com/office/drawing/2014/main" id="{3B381ABD-AE14-3666-0991-3CD5664CC4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9225" y="4876800"/>
            <a:ext cx="3373438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B1648D49-88BD-D072-6C7A-51A49771329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8200EACC-F00E-EA8D-C711-26CC569F4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A. INVENTAIRE ET HIÉRARCHIE des </a:t>
            </a:r>
            <a:r>
              <a:rPr lang="fr-FR" altLang="fr-FR" b="1" dirty="0">
                <a:solidFill>
                  <a:srgbClr val="E46C0A"/>
                </a:solidFill>
              </a:rPr>
              <a:t>IMMEUBLES BÂTIS PROTÉGÉS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3">
            <a:extLst>
              <a:ext uri="{FF2B5EF4-FFF2-40B4-BE49-F238E27FC236}">
                <a16:creationId xmlns:a16="http://schemas.microsoft.com/office/drawing/2014/main" id="{E9408B99-1D1F-0371-1188-65BF10738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B. REPÉRAGE des </a:t>
            </a:r>
            <a:r>
              <a:rPr lang="fr-FR" altLang="fr-FR" b="1" dirty="0">
                <a:solidFill>
                  <a:srgbClr val="E46C0A"/>
                </a:solidFill>
              </a:rPr>
              <a:t>OBJETS du BÂTI</a:t>
            </a:r>
          </a:p>
        </p:txBody>
      </p:sp>
      <p:grpSp>
        <p:nvGrpSpPr>
          <p:cNvPr id="50178" name="Grouper 8">
            <a:extLst>
              <a:ext uri="{FF2B5EF4-FFF2-40B4-BE49-F238E27FC236}">
                <a16:creationId xmlns:a16="http://schemas.microsoft.com/office/drawing/2014/main" id="{5D414131-E99C-33B6-B143-F407DB892367}"/>
              </a:ext>
            </a:extLst>
          </p:cNvPr>
          <p:cNvGrpSpPr>
            <a:grpSpLocks/>
          </p:cNvGrpSpPr>
          <p:nvPr/>
        </p:nvGrpSpPr>
        <p:grpSpPr bwMode="auto">
          <a:xfrm>
            <a:off x="292100" y="647700"/>
            <a:ext cx="8699500" cy="1038225"/>
            <a:chOff x="292100" y="3098800"/>
            <a:chExt cx="8699500" cy="1038225"/>
          </a:xfrm>
        </p:grpSpPr>
        <p:sp>
          <p:nvSpPr>
            <p:cNvPr id="50184" name="ZoneTexte 40">
              <a:extLst>
                <a:ext uri="{FF2B5EF4-FFF2-40B4-BE49-F238E27FC236}">
                  <a16:creationId xmlns:a16="http://schemas.microsoft.com/office/drawing/2014/main" id="{1C22B3FA-1169-09B6-C425-9F0B21694A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3300" y="3098800"/>
              <a:ext cx="52959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fr-FR" altLang="fr-FR" sz="1400" b="1"/>
                <a:t>Clôtures en pierres                     Murets avec grille</a:t>
              </a:r>
            </a:p>
          </p:txBody>
        </p:sp>
        <p:sp>
          <p:nvSpPr>
            <p:cNvPr id="50185" name="ZoneTexte 11">
              <a:extLst>
                <a:ext uri="{FF2B5EF4-FFF2-40B4-BE49-F238E27FC236}">
                  <a16:creationId xmlns:a16="http://schemas.microsoft.com/office/drawing/2014/main" id="{C4F0F5DD-A2F6-AC1D-DA0D-C44FD01023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7000" y="3098800"/>
              <a:ext cx="24590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400" b="1">
                  <a:cs typeface="Arial" panose="020B0604020202020204" pitchFamily="34" charset="0"/>
                </a:rPr>
                <a:t>Objets isolés ou encastrés</a:t>
              </a:r>
            </a:p>
          </p:txBody>
        </p:sp>
        <p:pic>
          <p:nvPicPr>
            <p:cNvPr id="50186" name="Image 7" descr="Capture d’écran 2018-11-14 à 09.04.37.png">
              <a:extLst>
                <a:ext uri="{FF2B5EF4-FFF2-40B4-BE49-F238E27FC236}">
                  <a16:creationId xmlns:a16="http://schemas.microsoft.com/office/drawing/2014/main" id="{C30A2811-8A83-A443-4F4F-71CF7EB10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00" y="3406775"/>
              <a:ext cx="8699500" cy="73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179" name="Rectangle 19">
            <a:extLst>
              <a:ext uri="{FF2B5EF4-FFF2-40B4-BE49-F238E27FC236}">
                <a16:creationId xmlns:a16="http://schemas.microsoft.com/office/drawing/2014/main" id="{70E908F1-B49A-2402-2F65-1B2F412EE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" y="2108200"/>
            <a:ext cx="14938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200">
                <a:latin typeface="Arial Narrow" panose="020B0604020202020204" pitchFamily="34" charset="0"/>
              </a:rPr>
              <a:t>• Pérenniser les dispositifs techniques ancestraux,</a:t>
            </a:r>
          </a:p>
          <a:p>
            <a:endParaRPr lang="fr-FR" altLang="fr-FR" sz="1200">
              <a:latin typeface="Arial Narrow" panose="020B0604020202020204" pitchFamily="34" charset="0"/>
            </a:endParaRPr>
          </a:p>
          <a:p>
            <a:r>
              <a:rPr lang="fr-FR" altLang="fr-FR" sz="1200">
                <a:latin typeface="Arial Narrow" panose="020B0604020202020204" pitchFamily="34" charset="0"/>
              </a:rPr>
              <a:t>• Conserver et entretenir les « façons de faire » pour servir d’exemple aux restaurations,</a:t>
            </a:r>
          </a:p>
          <a:p>
            <a:endParaRPr lang="fr-FR" altLang="fr-FR" sz="1200">
              <a:latin typeface="Arial Narrow" panose="020B0604020202020204" pitchFamily="34" charset="0"/>
            </a:endParaRPr>
          </a:p>
          <a:p>
            <a:r>
              <a:rPr lang="fr-FR" altLang="fr-FR" sz="1200">
                <a:latin typeface="Arial Narrow" panose="020B0604020202020204" pitchFamily="34" charset="0"/>
              </a:rPr>
              <a:t>• Conserver la richesse des techniques et du savoir faire local,</a:t>
            </a:r>
          </a:p>
        </p:txBody>
      </p:sp>
      <p:grpSp>
        <p:nvGrpSpPr>
          <p:cNvPr id="50180" name="Grouper 8">
            <a:extLst>
              <a:ext uri="{FF2B5EF4-FFF2-40B4-BE49-F238E27FC236}">
                <a16:creationId xmlns:a16="http://schemas.microsoft.com/office/drawing/2014/main" id="{56CD5F82-1B65-2043-A241-2B9032889D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76438" y="1758950"/>
            <a:ext cx="7015162" cy="4870450"/>
            <a:chOff x="1066800" y="1188766"/>
            <a:chExt cx="7169150" cy="4978728"/>
          </a:xfrm>
        </p:grpSpPr>
        <p:pic>
          <p:nvPicPr>
            <p:cNvPr id="50182" name="Image 9" descr="Puits.jpg">
              <a:extLst>
                <a:ext uri="{FF2B5EF4-FFF2-40B4-BE49-F238E27FC236}">
                  <a16:creationId xmlns:a16="http://schemas.microsoft.com/office/drawing/2014/main" id="{FD3FD7CF-F262-0C07-BE7F-479501E10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4191000"/>
              <a:ext cx="7169150" cy="1976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3" name="Image 10" descr="CROIX .jpg">
              <a:extLst>
                <a:ext uri="{FF2B5EF4-FFF2-40B4-BE49-F238E27FC236}">
                  <a16:creationId xmlns:a16="http://schemas.microsoft.com/office/drawing/2014/main" id="{81FE381C-6E37-3665-F305-6DF098F4F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1188766"/>
              <a:ext cx="7162800" cy="303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4AA5E5D1-33F2-189E-4371-35BE860507CB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ZoneTexte 53">
            <a:extLst>
              <a:ext uri="{FF2B5EF4-FFF2-40B4-BE49-F238E27FC236}">
                <a16:creationId xmlns:a16="http://schemas.microsoft.com/office/drawing/2014/main" id="{64BABB8B-F194-0A12-D552-0B9535AFF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8800" y="355600"/>
            <a:ext cx="3606800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400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Les </a:t>
            </a:r>
            <a:r>
              <a:rPr lang="fr-FR" sz="1400" dirty="0">
                <a:noFill/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objets</a:t>
            </a:r>
            <a:r>
              <a:rPr lang="fr-FR" sz="1400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 </a:t>
            </a:r>
            <a:r>
              <a:rPr lang="fr-FR" sz="1400" b="1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VÉGÉTAUX </a:t>
            </a:r>
            <a:r>
              <a:rPr lang="fr-FR" sz="1400" dirty="0">
                <a:latin typeface="Arial" pitchFamily="-89" charset="0"/>
                <a:ea typeface="ＭＳ Ｐゴシック" pitchFamily="-89" charset="-128"/>
                <a:cs typeface="ＭＳ Ｐゴシック" pitchFamily="-89" charset="-128"/>
              </a:rPr>
              <a:t>du paysage</a:t>
            </a:r>
          </a:p>
        </p:txBody>
      </p:sp>
      <p:sp>
        <p:nvSpPr>
          <p:cNvPr id="51202" name="Text Box 13">
            <a:extLst>
              <a:ext uri="{FF2B5EF4-FFF2-40B4-BE49-F238E27FC236}">
                <a16:creationId xmlns:a16="http://schemas.microsoft.com/office/drawing/2014/main" id="{953695F3-C6AC-7F30-E98C-89EF62C33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1600"/>
            <a:ext cx="883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b="1" dirty="0"/>
              <a:t>C. </a:t>
            </a:r>
            <a:r>
              <a:rPr lang="fr-FR" altLang="fr-FR" b="1" dirty="0">
                <a:solidFill>
                  <a:srgbClr val="000000"/>
                </a:solidFill>
              </a:rPr>
              <a:t>REPÉRAGE des OBJETS DU </a:t>
            </a:r>
            <a:r>
              <a:rPr lang="fr-FR" altLang="fr-FR" b="1" dirty="0">
                <a:solidFill>
                  <a:srgbClr val="E46C0A"/>
                </a:solidFill>
              </a:rPr>
              <a:t>PAYSAGE : VÉGÉTAUX &amp; URBAINS</a:t>
            </a:r>
          </a:p>
        </p:txBody>
      </p:sp>
      <p:sp>
        <p:nvSpPr>
          <p:cNvPr id="51203" name="ZoneTexte 53">
            <a:extLst>
              <a:ext uri="{FF2B5EF4-FFF2-40B4-BE49-F238E27FC236}">
                <a16:creationId xmlns:a16="http://schemas.microsoft.com/office/drawing/2014/main" id="{D75EF1B6-938C-06CF-D7FF-261DF5165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686300"/>
            <a:ext cx="3124200" cy="307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1400"/>
              <a:t>Les objets du paysage </a:t>
            </a:r>
            <a:r>
              <a:rPr lang="fr-FR" altLang="fr-FR" sz="1400" b="1"/>
              <a:t>URBAINS</a:t>
            </a:r>
            <a:endParaRPr lang="fr-FR" altLang="fr-FR" sz="1400"/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E33BDA07-5D36-F064-D0A3-BF317BF89360}"/>
              </a:ext>
            </a:extLst>
          </p:cNvPr>
          <p:cNvCxnSpPr/>
          <p:nvPr/>
        </p:nvCxnSpPr>
        <p:spPr>
          <a:xfrm>
            <a:off x="0" y="4686300"/>
            <a:ext cx="9144000" cy="158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205" name="ZoneTexte 30">
            <a:extLst>
              <a:ext uri="{FF2B5EF4-FFF2-40B4-BE49-F238E27FC236}">
                <a16:creationId xmlns:a16="http://schemas.microsoft.com/office/drawing/2014/main" id="{998E045B-6EC8-CAC4-4B53-4997F75AC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689350"/>
            <a:ext cx="482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200" b="1">
                <a:latin typeface="Arial Narrow" panose="020B0604020202020204" pitchFamily="34" charset="0"/>
              </a:rPr>
              <a:t>PROTECTION :</a:t>
            </a:r>
          </a:p>
          <a:p>
            <a:r>
              <a:rPr lang="fr-FR" altLang="fr-FR" sz="1200">
                <a:latin typeface="Arial Narrow" panose="020B0604020202020204" pitchFamily="34" charset="0"/>
              </a:rPr>
              <a:t>• des arbres isolés ou en alignement =&gt; repère urbain, ombre portée, ambiance</a:t>
            </a:r>
          </a:p>
          <a:p>
            <a:r>
              <a:rPr lang="fr-FR" altLang="fr-FR" sz="1200">
                <a:latin typeface="Arial Narrow" panose="020B0604020202020204" pitchFamily="34" charset="0"/>
              </a:rPr>
              <a:t>• des parcs et des jardins =&gt; couvert arboré important et impact positif sur le paysage de rue, ceux situés sur un axe important ou un espace public repéré (éléments urbains)</a:t>
            </a:r>
          </a:p>
        </p:txBody>
      </p:sp>
      <p:sp>
        <p:nvSpPr>
          <p:cNvPr id="51206" name="Rectangle 31">
            <a:extLst>
              <a:ext uri="{FF2B5EF4-FFF2-40B4-BE49-F238E27FC236}">
                <a16:creationId xmlns:a16="http://schemas.microsoft.com/office/drawing/2014/main" id="{C7FAA330-3605-7A66-531F-18026873F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3690938"/>
            <a:ext cx="4368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fr-FR" sz="1200" b="1">
                <a:latin typeface="Arial Narrow" panose="020B0604020202020204" pitchFamily="34" charset="0"/>
              </a:rPr>
              <a:t>REGLES :</a:t>
            </a:r>
            <a:br>
              <a:rPr lang="fr-FR" altLang="fr-FR" sz="1200" i="1">
                <a:latin typeface="Arial Narrow" panose="020B0604020202020204" pitchFamily="34" charset="0"/>
              </a:rPr>
            </a:br>
            <a:r>
              <a:rPr lang="fr-FR" altLang="fr-FR" sz="1200" i="1">
                <a:latin typeface="Arial Narrow" panose="020B0604020202020204" pitchFamily="34" charset="0"/>
              </a:rPr>
              <a:t>- De conservation et de replantation des sujets </a:t>
            </a:r>
          </a:p>
          <a:p>
            <a:r>
              <a:rPr lang="fr-FR" altLang="fr-FR" sz="1200" i="1">
                <a:latin typeface="Arial Narrow" panose="020B0604020202020204" pitchFamily="34" charset="0"/>
              </a:rPr>
              <a:t>- De conservation du caractère végétal prédominant des espaces</a:t>
            </a:r>
          </a:p>
          <a:p>
            <a:r>
              <a:rPr lang="fr-FR" altLang="fr-FR" sz="1200" i="1">
                <a:latin typeface="Arial Narrow" panose="020B0604020202020204" pitchFamily="34" charset="0"/>
              </a:rPr>
              <a:t>- De conservation de la perméabilité existante des sols</a:t>
            </a:r>
          </a:p>
          <a:p>
            <a:r>
              <a:rPr lang="fr-FR" altLang="fr-FR" sz="1200" i="1">
                <a:latin typeface="Arial Narrow" panose="020B0604020202020204" pitchFamily="34" charset="0"/>
              </a:rPr>
              <a:t>- De matériaux de sols</a:t>
            </a:r>
          </a:p>
        </p:txBody>
      </p:sp>
      <p:pic>
        <p:nvPicPr>
          <p:cNvPr id="51207" name="Image 34" descr="Capture d’écran 2018-11-14 à 09.26.05.png">
            <a:extLst>
              <a:ext uri="{FF2B5EF4-FFF2-40B4-BE49-F238E27FC236}">
                <a16:creationId xmlns:a16="http://schemas.microsoft.com/office/drawing/2014/main" id="{A51D6A9F-0B49-D24E-047A-D9B021965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964113"/>
            <a:ext cx="874077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ZoneTexte 38">
            <a:extLst>
              <a:ext uri="{FF2B5EF4-FFF2-40B4-BE49-F238E27FC236}">
                <a16:creationId xmlns:a16="http://schemas.microsoft.com/office/drawing/2014/main" id="{21B2D9DB-45B8-0537-082C-54B1FB121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5200" y="5611813"/>
            <a:ext cx="41497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sz="1200" b="1">
                <a:latin typeface="Arial Narrow" panose="020B0604020202020204" pitchFamily="34" charset="0"/>
              </a:rPr>
              <a:t>REGLES :</a:t>
            </a:r>
          </a:p>
          <a:p>
            <a:pPr eaLnBrk="1" hangingPunct="1"/>
            <a:r>
              <a:rPr lang="fr-FR" altLang="fr-FR" sz="1200" i="1">
                <a:latin typeface="Arial Narrow" panose="020B0604020202020204" pitchFamily="34" charset="0"/>
              </a:rPr>
              <a:t>- D’intégration des devantures et terrasses commerciales</a:t>
            </a:r>
          </a:p>
          <a:p>
            <a:pPr eaLnBrk="1" hangingPunct="1"/>
            <a:r>
              <a:rPr lang="fr-FR" altLang="fr-FR" sz="1200" i="1">
                <a:latin typeface="Arial Narrow" panose="020B0604020202020204" pitchFamily="34" charset="0"/>
              </a:rPr>
              <a:t>- De préservation des arbres, de taille,</a:t>
            </a:r>
            <a:br>
              <a:rPr lang="fr-FR" altLang="fr-FR" sz="1200" i="1">
                <a:latin typeface="Arial Narrow" panose="020B0604020202020204" pitchFamily="34" charset="0"/>
              </a:rPr>
            </a:br>
            <a:r>
              <a:rPr lang="fr-FR" altLang="fr-FR" sz="1200" i="1">
                <a:latin typeface="Arial Narrow" panose="020B0604020202020204" pitchFamily="34" charset="0"/>
              </a:rPr>
              <a:t>- Sur la gestion des stationnements</a:t>
            </a:r>
          </a:p>
          <a:p>
            <a:pPr eaLnBrk="1" hangingPunct="1"/>
            <a:r>
              <a:rPr lang="fr-FR" altLang="fr-FR" sz="1200" i="1">
                <a:latin typeface="Arial Narrow" panose="020B0604020202020204" pitchFamily="34" charset="0"/>
              </a:rPr>
              <a:t>- Sur les revêtements des sols, les mobiliers, la signalétique</a:t>
            </a:r>
          </a:p>
        </p:txBody>
      </p:sp>
      <p:sp>
        <p:nvSpPr>
          <p:cNvPr id="51209" name="ZoneTexte 39">
            <a:extLst>
              <a:ext uri="{FF2B5EF4-FFF2-40B4-BE49-F238E27FC236}">
                <a16:creationId xmlns:a16="http://schemas.microsoft.com/office/drawing/2014/main" id="{59741355-581A-CABD-E4CC-3528B19C9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5607050"/>
            <a:ext cx="4562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200" b="1">
                <a:latin typeface="Arial Narrow" panose="020B0604020202020204" pitchFamily="34" charset="0"/>
              </a:rPr>
              <a:t>PROTECTION :</a:t>
            </a:r>
          </a:p>
          <a:p>
            <a:r>
              <a:rPr lang="fr-FR" altLang="fr-FR" sz="1200">
                <a:latin typeface="Arial Narrow" panose="020B0604020202020204" pitchFamily="34" charset="0"/>
              </a:rPr>
              <a:t>• Retrouver des logiques de tracé, de perspective, de lecture de l’espace, pour préserver les gabarits et les qualités des pratiques (cheminements, vues dégagées, accessibilités,…)</a:t>
            </a:r>
            <a:br>
              <a:rPr lang="fr-FR" altLang="fr-FR" sz="1200">
                <a:latin typeface="Arial Narrow" panose="020B0604020202020204" pitchFamily="34" charset="0"/>
              </a:rPr>
            </a:br>
            <a:r>
              <a:rPr lang="fr-FR" altLang="fr-FR" sz="1200">
                <a:latin typeface="Arial Narrow" panose="020B0604020202020204" pitchFamily="34" charset="0"/>
              </a:rPr>
              <a:t>• Réfléchir à la réversibilité / la saisonnalité de ces espaces</a:t>
            </a:r>
          </a:p>
        </p:txBody>
      </p:sp>
      <p:pic>
        <p:nvPicPr>
          <p:cNvPr id="51210" name="Image 9">
            <a:extLst>
              <a:ext uri="{FF2B5EF4-FFF2-40B4-BE49-F238E27FC236}">
                <a16:creationId xmlns:a16="http://schemas.microsoft.com/office/drawing/2014/main" id="{5519B0D5-695D-C7C4-71A9-1669116B5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66838"/>
            <a:ext cx="1535113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Image 10">
            <a:extLst>
              <a:ext uri="{FF2B5EF4-FFF2-40B4-BE49-F238E27FC236}">
                <a16:creationId xmlns:a16="http://schemas.microsoft.com/office/drawing/2014/main" id="{51077F74-157D-6F15-D1DD-07A1BAA03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13" y="2574925"/>
            <a:ext cx="153352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2" name="Image 18">
            <a:extLst>
              <a:ext uri="{FF2B5EF4-FFF2-40B4-BE49-F238E27FC236}">
                <a16:creationId xmlns:a16="http://schemas.microsoft.com/office/drawing/2014/main" id="{FF1F9039-7E3E-4AE4-45DF-8BFF3E14A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8488" y="1366838"/>
            <a:ext cx="15351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3" name="Image 11">
            <a:extLst>
              <a:ext uri="{FF2B5EF4-FFF2-40B4-BE49-F238E27FC236}">
                <a16:creationId xmlns:a16="http://schemas.microsoft.com/office/drawing/2014/main" id="{36F32CF4-43DC-3FE1-1611-430299F52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8488" y="2574925"/>
            <a:ext cx="153511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4" name="Image 23" descr="Capture d’écran 2019-06-05 à 16.13.47.png">
            <a:extLst>
              <a:ext uri="{FF2B5EF4-FFF2-40B4-BE49-F238E27FC236}">
                <a16:creationId xmlns:a16="http://schemas.microsoft.com/office/drawing/2014/main" id="{79467532-9539-4ADA-F926-DE32E9DB0C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663575"/>
            <a:ext cx="877887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5" name="Picture 18" descr="arbre-zone de protection">
            <a:extLst>
              <a:ext uri="{FF2B5EF4-FFF2-40B4-BE49-F238E27FC236}">
                <a16:creationId xmlns:a16="http://schemas.microsoft.com/office/drawing/2014/main" id="{9B6C9ABF-40BC-F38A-3362-23283E9D1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7263" y="1450975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6" name="Image 1">
            <a:extLst>
              <a:ext uri="{FF2B5EF4-FFF2-40B4-BE49-F238E27FC236}">
                <a16:creationId xmlns:a16="http://schemas.microsoft.com/office/drawing/2014/main" id="{8CCC6A23-2766-8F3F-EBD8-3415D8F32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3738" y="1366838"/>
            <a:ext cx="1538287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7" name="Image 3">
            <a:extLst>
              <a:ext uri="{FF2B5EF4-FFF2-40B4-BE49-F238E27FC236}">
                <a16:creationId xmlns:a16="http://schemas.microsoft.com/office/drawing/2014/main" id="{E24C2105-1709-F76D-520E-795397688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6913" y="2574925"/>
            <a:ext cx="153511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8" name="Image 3">
            <a:extLst>
              <a:ext uri="{FF2B5EF4-FFF2-40B4-BE49-F238E27FC236}">
                <a16:creationId xmlns:a16="http://schemas.microsoft.com/office/drawing/2014/main" id="{621325C7-0B1A-515F-EC0F-0B59B146D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6163" y="1366838"/>
            <a:ext cx="15351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9" name="Image 4">
            <a:extLst>
              <a:ext uri="{FF2B5EF4-FFF2-40B4-BE49-F238E27FC236}">
                <a16:creationId xmlns:a16="http://schemas.microsoft.com/office/drawing/2014/main" id="{112DCED8-A635-73B3-891F-48423FCDE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6163" y="2574925"/>
            <a:ext cx="153352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554E6FD0-0ED6-A17A-DA28-A2FD08EF9AEF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POUZAUGES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17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6B9A2D49-EC34-9ADD-9BFD-FE7FC6525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91"/>
                  </a:srgbClr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91"/>
                  </a:schemeClr>
                </a:solidFill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solidFill>
                <a:schemeClr val="tx1">
                  <a:alpha val="49891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91"/>
                  </a:srgbClr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91"/>
                  </a:schemeClr>
                </a:solidFill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91"/>
                  </a:schemeClr>
                </a:solidFill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solidFill>
                <a:schemeClr val="tx1">
                  <a:alpha val="49891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Évaluation de l’impact</a:t>
            </a:r>
            <a:endParaRPr lang="fr-FR" altLang="fr-FR" sz="16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solidFill>
                <a:schemeClr val="tx1">
                  <a:alpha val="49891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91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2071222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82505877-676C-E73A-5C2F-F3C7DC1CFB29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7E47E80E-3393-1807-32FD-78774C779480}"/>
              </a:ext>
            </a:extLst>
          </p:cNvPr>
          <p:cNvGrpSpPr/>
          <p:nvPr/>
        </p:nvGrpSpPr>
        <p:grpSpPr>
          <a:xfrm>
            <a:off x="4366496" y="936990"/>
            <a:ext cx="4638607" cy="5418482"/>
            <a:chOff x="4389646" y="1168487"/>
            <a:chExt cx="4638607" cy="5418482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20A830E-ABA2-569E-AC80-0EE9C7FD2A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17878" y="5326217"/>
              <a:ext cx="1675114" cy="340757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4F9CE34-84D4-6BF5-10B6-83CDECC768B6}"/>
                </a:ext>
              </a:extLst>
            </p:cNvPr>
            <p:cNvSpPr/>
            <p:nvPr/>
          </p:nvSpPr>
          <p:spPr>
            <a:xfrm>
              <a:off x="4677516" y="1521998"/>
              <a:ext cx="4150670" cy="1156563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0745D1E2-2167-055D-74EB-A275AD774AAA}"/>
                </a:ext>
              </a:extLst>
            </p:cNvPr>
            <p:cNvSpPr txBox="1"/>
            <p:nvPr/>
          </p:nvSpPr>
          <p:spPr>
            <a:xfrm>
              <a:off x="4664430" y="2701663"/>
              <a:ext cx="4163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Gérés par les règles du secteur</a:t>
              </a:r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DEA3AF2-71B0-E5B1-C192-6A41A5094010}"/>
                </a:ext>
              </a:extLst>
            </p:cNvPr>
            <p:cNvGrpSpPr/>
            <p:nvPr/>
          </p:nvGrpSpPr>
          <p:grpSpPr>
            <a:xfrm>
              <a:off x="5655396" y="1621883"/>
              <a:ext cx="2974843" cy="951110"/>
              <a:chOff x="5655396" y="1714483"/>
              <a:chExt cx="2974843" cy="951110"/>
            </a:xfrm>
          </p:grpSpPr>
          <p:pic>
            <p:nvPicPr>
              <p:cNvPr id="26" name="Image 25">
                <a:extLst>
                  <a:ext uri="{FF2B5EF4-FFF2-40B4-BE49-F238E27FC236}">
                    <a16:creationId xmlns:a16="http://schemas.microsoft.com/office/drawing/2014/main" id="{EE587127-3B53-2C5C-A276-2F1A08D568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55396" y="1714483"/>
                <a:ext cx="2510878" cy="628311"/>
              </a:xfrm>
              <a:prstGeom prst="rect">
                <a:avLst/>
              </a:prstGeom>
            </p:spPr>
          </p:pic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918B602-2FC1-0C6A-CB00-689FA8CCE12C}"/>
                  </a:ext>
                </a:extLst>
              </p:cNvPr>
              <p:cNvSpPr/>
              <p:nvPr/>
            </p:nvSpPr>
            <p:spPr>
              <a:xfrm>
                <a:off x="5724144" y="2430648"/>
                <a:ext cx="321056" cy="19264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682D8563-F829-ECBE-1C63-29682ED39DBC}"/>
                  </a:ext>
                </a:extLst>
              </p:cNvPr>
              <p:cNvSpPr txBox="1"/>
              <p:nvPr/>
            </p:nvSpPr>
            <p:spPr>
              <a:xfrm>
                <a:off x="6051299" y="2327039"/>
                <a:ext cx="25789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Les parcelles constructibles</a:t>
                </a:r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76061A05-FC6C-9BDC-2E81-3F27578401DF}"/>
                </a:ext>
              </a:extLst>
            </p:cNvPr>
            <p:cNvSpPr txBox="1"/>
            <p:nvPr/>
          </p:nvSpPr>
          <p:spPr>
            <a:xfrm>
              <a:off x="4677515" y="1168487"/>
              <a:ext cx="41506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Le </a:t>
              </a:r>
              <a:r>
                <a:rPr lang="fr-FR" b="1" dirty="0">
                  <a:solidFill>
                    <a:srgbClr val="E46C0A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TITRE 3</a:t>
              </a:r>
              <a:r>
                <a:rPr lang="fr-FR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 du règlement de l’AVAP</a:t>
              </a:r>
              <a:endParaRPr lang="fr-FR" b="1" dirty="0">
                <a:solidFill>
                  <a:srgbClr val="E46C0A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4655E547-81A9-2D7A-609D-0199EF887D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5497974" y="3075474"/>
              <a:ext cx="2338086" cy="312901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945C558-75B0-6D28-1693-439338566F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1123" y="4321581"/>
              <a:ext cx="2314937" cy="317187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CA43543-3DA5-3930-0D4F-5171C1A08872}"/>
                </a:ext>
              </a:extLst>
            </p:cNvPr>
            <p:cNvSpPr txBox="1"/>
            <p:nvPr/>
          </p:nvSpPr>
          <p:spPr>
            <a:xfrm>
              <a:off x="4677516" y="3356246"/>
              <a:ext cx="42021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• Encourager les volumétries traditionnelles</a:t>
              </a:r>
            </a:p>
            <a:p>
              <a:r>
                <a:rPr lang="fr-FR" sz="1400" dirty="0"/>
                <a:t>• Surveiller l’usage de certains matériaux non traditionnels : PVC, bardages, bacs aciers, aluminium, panneaux solaires, volets roulants, …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7F7D52EF-66AD-E393-A93C-FCA2D0B5AD61}"/>
                </a:ext>
              </a:extLst>
            </p:cNvPr>
            <p:cNvSpPr txBox="1"/>
            <p:nvPr/>
          </p:nvSpPr>
          <p:spPr>
            <a:xfrm>
              <a:off x="4389646" y="6217637"/>
              <a:ext cx="4638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800" b="1" dirty="0">
                  <a:solidFill>
                    <a:srgbClr val="E46C0A"/>
                  </a:solidFill>
                </a:rPr>
                <a:t>Accompagner l’évolution des secteurs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9F7E63B8-8188-B284-4044-DF02B5B9F137}"/>
                </a:ext>
              </a:extLst>
            </p:cNvPr>
            <p:cNvSpPr txBox="1"/>
            <p:nvPr/>
          </p:nvSpPr>
          <p:spPr>
            <a:xfrm>
              <a:off x="4626065" y="4598763"/>
              <a:ext cx="42021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• Laisser un peu plus de liberté pour les volumes,</a:t>
              </a:r>
            </a:p>
            <a:p>
              <a:r>
                <a:rPr lang="fr-FR" sz="1400" dirty="0"/>
                <a:t>• Faciliter l’usage de certains matériaux non traditionnels dans le neuf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4956CE4E-5396-1F28-5991-60052CAEFEE0}"/>
                </a:ext>
              </a:extLst>
            </p:cNvPr>
            <p:cNvSpPr txBox="1"/>
            <p:nvPr/>
          </p:nvSpPr>
          <p:spPr>
            <a:xfrm>
              <a:off x="4678242" y="5585949"/>
              <a:ext cx="4202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• Maintenir les qualités paysagères du bocage : haies, clôtures, végétations, biodiversités…</a:t>
              </a:r>
            </a:p>
          </p:txBody>
        </p:sp>
      </p:grpSp>
      <p:sp>
        <p:nvSpPr>
          <p:cNvPr id="29" name="ZoneTexte 4">
            <a:extLst>
              <a:ext uri="{FF2B5EF4-FFF2-40B4-BE49-F238E27FC236}">
                <a16:creationId xmlns:a16="http://schemas.microsoft.com/office/drawing/2014/main" id="{E0362BA0-F01C-5E7B-079A-910CEE712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256" y="172252"/>
            <a:ext cx="8562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sz="3200" b="1" dirty="0">
                <a:solidFill>
                  <a:srgbClr val="E46C0A"/>
                </a:solidFill>
              </a:rPr>
              <a:t>2</a:t>
            </a:r>
            <a:r>
              <a:rPr lang="fr-FR" altLang="fr-FR" sz="3200" b="1" baseline="30000" dirty="0">
                <a:solidFill>
                  <a:srgbClr val="E46C0A"/>
                </a:solidFill>
              </a:rPr>
              <a:t>ème</a:t>
            </a:r>
            <a:r>
              <a:rPr lang="fr-FR" altLang="fr-FR" sz="3200" b="1" dirty="0"/>
              <a:t> </a:t>
            </a:r>
            <a:r>
              <a:rPr lang="fr-FR" altLang="fr-FR" sz="2400" b="1" dirty="0"/>
              <a:t>REGISTRE : </a:t>
            </a:r>
            <a:r>
              <a:rPr lang="fr-FR" altLang="fr-FR" sz="2400" b="1" dirty="0">
                <a:solidFill>
                  <a:srgbClr val="E46C0A"/>
                </a:solidFill>
              </a:rPr>
              <a:t>ZONAGE ADAPTÉ </a:t>
            </a:r>
            <a:r>
              <a:rPr lang="fr-FR" altLang="fr-FR" sz="2400" b="1" dirty="0"/>
              <a:t>au territoire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3403224A-45ED-940D-5CFE-6D5FA45BE09C}"/>
              </a:ext>
            </a:extLst>
          </p:cNvPr>
          <p:cNvGrpSpPr/>
          <p:nvPr/>
        </p:nvGrpSpPr>
        <p:grpSpPr>
          <a:xfrm>
            <a:off x="231330" y="956344"/>
            <a:ext cx="4399602" cy="5323534"/>
            <a:chOff x="208180" y="1037369"/>
            <a:chExt cx="4399602" cy="5323534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E4C13CCB-1F4C-5E9F-A725-EB2FF191EA92}"/>
                </a:ext>
              </a:extLst>
            </p:cNvPr>
            <p:cNvGrpSpPr/>
            <p:nvPr/>
          </p:nvGrpSpPr>
          <p:grpSpPr>
            <a:xfrm>
              <a:off x="208180" y="1037369"/>
              <a:ext cx="4399602" cy="5323534"/>
              <a:chOff x="4664432" y="771155"/>
              <a:chExt cx="4399602" cy="5323534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A06AE662-31B2-EAF2-94B9-1C3176B830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82417" y="4557339"/>
                <a:ext cx="3448274" cy="1537350"/>
              </a:xfrm>
              <a:prstGeom prst="rect">
                <a:avLst/>
              </a:prstGeom>
            </p:spPr>
          </p:pic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BBDC274C-5CD5-210F-04B9-02AB0D500DA5}"/>
                  </a:ext>
                </a:extLst>
              </p:cNvPr>
              <p:cNvSpPr txBox="1"/>
              <p:nvPr/>
            </p:nvSpPr>
            <p:spPr>
              <a:xfrm>
                <a:off x="4727743" y="771155"/>
                <a:ext cx="40502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LES </a:t>
                </a:r>
                <a:r>
                  <a:rPr lang="fr-FR" b="1" dirty="0">
                    <a:solidFill>
                      <a:srgbClr val="E46C0A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AUTRES</a:t>
                </a:r>
                <a:r>
                  <a:rPr lang="fr-FR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 IMMEUBLES DU SPR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F26A4EE-FDF6-126A-4452-6327A4200AD2}"/>
                  </a:ext>
                </a:extLst>
              </p:cNvPr>
              <p:cNvSpPr/>
              <p:nvPr/>
            </p:nvSpPr>
            <p:spPr>
              <a:xfrm>
                <a:off x="4677516" y="1092291"/>
                <a:ext cx="4150670" cy="1156563"/>
              </a:xfrm>
              <a:prstGeom prst="rect">
                <a:avLst/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5664503-4F3D-CCC3-40F1-FAEE581D66F4}"/>
                  </a:ext>
                </a:extLst>
              </p:cNvPr>
              <p:cNvSpPr txBox="1"/>
              <p:nvPr/>
            </p:nvSpPr>
            <p:spPr>
              <a:xfrm>
                <a:off x="4664432" y="3016990"/>
                <a:ext cx="43996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b="1" dirty="0"/>
                  <a:t>ILS SONT GÉRÉS PAR LES RÈGLES</a:t>
                </a:r>
              </a:p>
              <a:p>
                <a:pPr algn="ctr"/>
                <a:r>
                  <a:rPr lang="fr-FR" b="1" dirty="0"/>
                  <a:t>DES SECTEURS (Titre 3 du règlement)</a:t>
                </a:r>
              </a:p>
            </p:txBody>
          </p:sp>
          <p:sp>
            <p:nvSpPr>
              <p:cNvPr id="8" name="Flèche vers le bas 7">
                <a:extLst>
                  <a:ext uri="{FF2B5EF4-FFF2-40B4-BE49-F238E27FC236}">
                    <a16:creationId xmlns:a16="http://schemas.microsoft.com/office/drawing/2014/main" id="{0277C285-AA6B-E1FD-13F4-44115A8572D4}"/>
                  </a:ext>
                </a:extLst>
              </p:cNvPr>
              <p:cNvSpPr/>
              <p:nvPr/>
            </p:nvSpPr>
            <p:spPr>
              <a:xfrm>
                <a:off x="6537856" y="2396181"/>
                <a:ext cx="372979" cy="505749"/>
              </a:xfrm>
              <a:prstGeom prst="downArrow">
                <a:avLst/>
              </a:prstGeom>
              <a:solidFill>
                <a:schemeClr val="tx2"/>
              </a:solidFill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9" name="Flèche vers le bas 8">
                <a:extLst>
                  <a:ext uri="{FF2B5EF4-FFF2-40B4-BE49-F238E27FC236}">
                    <a16:creationId xmlns:a16="http://schemas.microsoft.com/office/drawing/2014/main" id="{F0244343-493C-F633-EE1D-2AFAF9A6ED7C}"/>
                  </a:ext>
                </a:extLst>
              </p:cNvPr>
              <p:cNvSpPr/>
              <p:nvPr/>
            </p:nvSpPr>
            <p:spPr>
              <a:xfrm>
                <a:off x="6537856" y="3748792"/>
                <a:ext cx="372979" cy="586878"/>
              </a:xfrm>
              <a:prstGeom prst="downArrow">
                <a:avLst/>
              </a:prstGeom>
              <a:solidFill>
                <a:schemeClr val="tx2"/>
              </a:solidFill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0" name="Groupe 9">
                <a:extLst>
                  <a:ext uri="{FF2B5EF4-FFF2-40B4-BE49-F238E27FC236}">
                    <a16:creationId xmlns:a16="http://schemas.microsoft.com/office/drawing/2014/main" id="{03502647-8844-151C-3E20-2042FE522445}"/>
                  </a:ext>
                </a:extLst>
              </p:cNvPr>
              <p:cNvGrpSpPr/>
              <p:nvPr/>
            </p:nvGrpSpPr>
            <p:grpSpPr>
              <a:xfrm>
                <a:off x="5655396" y="1228340"/>
                <a:ext cx="2974843" cy="951110"/>
                <a:chOff x="5655396" y="1228340"/>
                <a:chExt cx="2974843" cy="951110"/>
              </a:xfrm>
            </p:grpSpPr>
            <p:pic>
              <p:nvPicPr>
                <p:cNvPr id="11" name="Image 10">
                  <a:extLst>
                    <a:ext uri="{FF2B5EF4-FFF2-40B4-BE49-F238E27FC236}">
                      <a16:creationId xmlns:a16="http://schemas.microsoft.com/office/drawing/2014/main" id="{5E872361-59A9-6F85-8EE1-D3F00BFE89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655396" y="1228340"/>
                  <a:ext cx="2510878" cy="628311"/>
                </a:xfrm>
                <a:prstGeom prst="rect">
                  <a:avLst/>
                </a:prstGeom>
              </p:spPr>
            </p:pic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9DB90036-756C-FB48-855D-CA23E2A46AF8}"/>
                    </a:ext>
                  </a:extLst>
                </p:cNvPr>
                <p:cNvSpPr/>
                <p:nvPr/>
              </p:nvSpPr>
              <p:spPr>
                <a:xfrm>
                  <a:off x="5724144" y="1944505"/>
                  <a:ext cx="321056" cy="19264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D9F6A056-55C3-5F14-E17F-0F41973477DC}"/>
                    </a:ext>
                  </a:extLst>
                </p:cNvPr>
                <p:cNvSpPr txBox="1"/>
                <p:nvPr/>
              </p:nvSpPr>
              <p:spPr>
                <a:xfrm>
                  <a:off x="6051299" y="1840896"/>
                  <a:ext cx="257894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600" b="1" dirty="0">
                      <a:latin typeface="Arial Narrow" panose="020B0604020202020204" pitchFamily="34" charset="0"/>
                      <a:cs typeface="Arial Narrow" panose="020B0604020202020204" pitchFamily="34" charset="0"/>
                    </a:rPr>
                    <a:t>Les parcelles constructibles</a:t>
                  </a:r>
                </a:p>
              </p:txBody>
            </p:sp>
          </p:grp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5BAA254-9EC0-D722-BCE4-CE9569819D8E}"/>
                </a:ext>
              </a:extLst>
            </p:cNvPr>
            <p:cNvSpPr txBox="1"/>
            <p:nvPr/>
          </p:nvSpPr>
          <p:spPr>
            <a:xfrm>
              <a:off x="826164" y="4789311"/>
              <a:ext cx="288385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Secteurs de l’AVAP 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803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ZoneTexte 4">
            <a:extLst>
              <a:ext uri="{FF2B5EF4-FFF2-40B4-BE49-F238E27FC236}">
                <a16:creationId xmlns:a16="http://schemas.microsoft.com/office/drawing/2014/main" id="{CF3F2EA6-3ED6-60C6-946B-58DB6AC70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76" y="90488"/>
            <a:ext cx="7961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sz="2400" b="1" dirty="0">
                <a:solidFill>
                  <a:srgbClr val="FF6600"/>
                </a:solidFill>
              </a:rPr>
              <a:t>LES SECTEURS de l’AVAP </a:t>
            </a:r>
            <a:r>
              <a:rPr lang="fr-FR" altLang="fr-FR" sz="2400" b="1" dirty="0"/>
              <a:t>: gérer le bâti non protégé</a:t>
            </a:r>
          </a:p>
        </p:txBody>
      </p:sp>
      <p:sp>
        <p:nvSpPr>
          <p:cNvPr id="54275" name="ZoneTexte 6">
            <a:extLst>
              <a:ext uri="{FF2B5EF4-FFF2-40B4-BE49-F238E27FC236}">
                <a16:creationId xmlns:a16="http://schemas.microsoft.com/office/drawing/2014/main" id="{7B74244F-B6B7-0D46-C1A1-322A5E77E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76" y="1937148"/>
            <a:ext cx="2303392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400" dirty="0"/>
              <a:t>• 2 Secteurs à </a:t>
            </a:r>
            <a:r>
              <a:rPr lang="fr-FR" altLang="fr-FR" sz="1400" b="1" dirty="0"/>
              <a:t>dominante  bâtie </a:t>
            </a:r>
            <a:endParaRPr lang="fr-FR" altLang="fr-FR" sz="1400" dirty="0"/>
          </a:p>
          <a:p>
            <a:r>
              <a:rPr lang="fr-FR" altLang="fr-FR" sz="1400" dirty="0"/>
              <a:t>- Tissus urbains historiques : </a:t>
            </a:r>
            <a:r>
              <a:rPr lang="fr-FR" altLang="fr-FR" sz="1400" b="1" dirty="0">
                <a:solidFill>
                  <a:srgbClr val="E46C0A"/>
                </a:solidFill>
              </a:rPr>
              <a:t>SU1</a:t>
            </a:r>
            <a:r>
              <a:rPr lang="fr-FR" altLang="fr-FR" sz="1400" b="1" dirty="0"/>
              <a:t> </a:t>
            </a:r>
            <a:r>
              <a:rPr lang="fr-FR" altLang="fr-FR" sz="1400" dirty="0"/>
              <a:t>« Centre Historique »    </a:t>
            </a:r>
          </a:p>
          <a:p>
            <a:r>
              <a:rPr lang="fr-FR" altLang="fr-FR" sz="1400" dirty="0"/>
              <a:t>       =&gt; Le </a:t>
            </a:r>
            <a:r>
              <a:rPr lang="fr-FR" altLang="fr-FR" sz="1400" b="1" dirty="0">
                <a:solidFill>
                  <a:srgbClr val="E46C0A"/>
                </a:solidFill>
              </a:rPr>
              <a:t>JOYAU</a:t>
            </a:r>
            <a:endParaRPr lang="fr-FR" altLang="fr-FR" sz="1400" dirty="0"/>
          </a:p>
          <a:p>
            <a:r>
              <a:rPr lang="fr-FR" altLang="fr-FR" sz="1400" dirty="0"/>
              <a:t>- Tissus urbains mois denses avec des faubourgs récents et diffus (pavillons et petits immeubles) : </a:t>
            </a:r>
            <a:r>
              <a:rPr lang="fr-FR" altLang="fr-FR" sz="1400" b="1" dirty="0">
                <a:solidFill>
                  <a:srgbClr val="E46C0A"/>
                </a:solidFill>
              </a:rPr>
              <a:t>SU2 </a:t>
            </a:r>
            <a:r>
              <a:rPr lang="fr-FR" altLang="fr-FR" sz="1400" dirty="0"/>
              <a:t>« Secteur des Faubourgs »</a:t>
            </a:r>
          </a:p>
          <a:p>
            <a:r>
              <a:rPr lang="fr-FR" altLang="fr-FR" sz="1400" dirty="0"/>
              <a:t>      =&gt; </a:t>
            </a:r>
            <a:r>
              <a:rPr lang="fr-FR" altLang="fr-FR" sz="1400" b="1" dirty="0">
                <a:solidFill>
                  <a:srgbClr val="E46C0A"/>
                </a:solidFill>
              </a:rPr>
              <a:t>L’ÉCRIN BÂTI</a:t>
            </a:r>
            <a:endParaRPr lang="fr-FR" altLang="fr-FR" sz="1400" dirty="0"/>
          </a:p>
          <a:p>
            <a:r>
              <a:rPr lang="fr-FR" altLang="fr-FR" sz="1400" dirty="0"/>
              <a:t>• 1 secteur à dominantes agricoles ou naturelles « Paysage » : </a:t>
            </a:r>
            <a:r>
              <a:rPr lang="fr-FR" altLang="fr-FR" sz="1400" b="1" dirty="0">
                <a:solidFill>
                  <a:srgbClr val="E46C0A"/>
                </a:solidFill>
              </a:rPr>
              <a:t>SP</a:t>
            </a:r>
            <a:r>
              <a:rPr lang="fr-FR" altLang="fr-FR" sz="1400" b="1" dirty="0"/>
              <a:t> </a:t>
            </a:r>
            <a:r>
              <a:rPr lang="fr-FR" altLang="fr-FR" sz="1400" dirty="0"/>
              <a:t>« Secteur Paysager »</a:t>
            </a:r>
          </a:p>
          <a:p>
            <a:r>
              <a:rPr lang="fr-FR" altLang="fr-FR" sz="1400" dirty="0"/>
              <a:t>     =&gt; </a:t>
            </a:r>
            <a:r>
              <a:rPr lang="fr-FR" altLang="fr-FR" sz="1400" b="1" dirty="0">
                <a:solidFill>
                  <a:srgbClr val="E46C0A"/>
                </a:solidFill>
              </a:rPr>
              <a:t>L’ÉCRIN NATUREL</a:t>
            </a:r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F5C0FF35-A24C-7595-ABF4-D99068D4B852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6DBE57B-2BAB-5852-F220-AC2564C5F937}"/>
              </a:ext>
            </a:extLst>
          </p:cNvPr>
          <p:cNvSpPr txBox="1"/>
          <p:nvPr/>
        </p:nvSpPr>
        <p:spPr>
          <a:xfrm>
            <a:off x="157077" y="552153"/>
            <a:ext cx="2303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1400" dirty="0"/>
              <a:t>Superposés au périmètre du </a:t>
            </a:r>
            <a:r>
              <a:rPr lang="fr-FR" altLang="fr-FR" sz="1400" dirty="0">
                <a:solidFill>
                  <a:srgbClr val="E46C0A"/>
                </a:solidFill>
              </a:rPr>
              <a:t>SPR</a:t>
            </a:r>
            <a:r>
              <a:rPr lang="fr-FR" altLang="fr-FR" sz="1400" dirty="0"/>
              <a:t> les </a:t>
            </a:r>
            <a:r>
              <a:rPr lang="fr-FR" altLang="fr-FR" sz="1400" b="1" dirty="0">
                <a:solidFill>
                  <a:srgbClr val="E46C0A"/>
                </a:solidFill>
              </a:rPr>
              <a:t>secteurs AVAP</a:t>
            </a:r>
            <a:r>
              <a:rPr lang="fr-FR" altLang="fr-FR" sz="1400" dirty="0"/>
              <a:t> apportent une lecture adaptée de chaque entité urbaine ou paysagère.</a:t>
            </a:r>
          </a:p>
        </p:txBody>
      </p:sp>
      <p:sp>
        <p:nvSpPr>
          <p:cNvPr id="2" name="Text Box 2406">
            <a:extLst>
              <a:ext uri="{FF2B5EF4-FFF2-40B4-BE49-F238E27FC236}">
                <a16:creationId xmlns:a16="http://schemas.microsoft.com/office/drawing/2014/main" id="{D9929F72-0E72-7536-7736-A7BBC7BB18C4}"/>
              </a:ext>
            </a:extLst>
          </p:cNvPr>
          <p:cNvSpPr txBox="1">
            <a:spLocks/>
          </p:cNvSpPr>
          <p:nvPr/>
        </p:nvSpPr>
        <p:spPr bwMode="auto">
          <a:xfrm>
            <a:off x="2460467" y="5995052"/>
            <a:ext cx="6353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/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Exemple de secteurs de l’AVAP (commune de POUZAUGES : Le Vieux-Pouzauges)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Image 3" descr="Une image contenant carte, texte, atlas&#10;&#10;Description générée automatiquement">
            <a:extLst>
              <a:ext uri="{FF2B5EF4-FFF2-40B4-BE49-F238E27FC236}">
                <a16:creationId xmlns:a16="http://schemas.microsoft.com/office/drawing/2014/main" id="{75F74108-657D-A0EB-DDF7-68FCD956E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467" y="957901"/>
            <a:ext cx="6353900" cy="49786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POUZAUGES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17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BC2595E9-67B9-024E-CFF5-0B458CBA7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8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endParaRPr lang="fr-FR" altLang="fr-FR" sz="8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63"/>
                  </a:srgbClr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>
                  <a:alpha val="49863"/>
                </a:srgb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63"/>
                  </a:srgbClr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solidFill>
                <a:schemeClr val="tx1">
                  <a:alpha val="49863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863"/>
                  </a:srgbClr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863"/>
                  </a:schemeClr>
                </a:solidFill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Évaluation de l’impact</a:t>
            </a:r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800" b="1" dirty="0">
              <a:solidFill>
                <a:schemeClr val="tx1">
                  <a:alpha val="48969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endParaRPr lang="fr-FR" altLang="fr-FR" sz="800" b="1" dirty="0">
              <a:solidFill>
                <a:schemeClr val="tx1">
                  <a:alpha val="48969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8969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14258104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ZoneTexte 6">
            <a:extLst>
              <a:ext uri="{FF2B5EF4-FFF2-40B4-BE49-F238E27FC236}">
                <a16:creationId xmlns:a16="http://schemas.microsoft.com/office/drawing/2014/main" id="{DBCB8743-D6CA-D0AD-1BC9-E198CD3CC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736600"/>
            <a:ext cx="833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dirty="0"/>
              <a:t>RÈGLEMENT AVAP = </a:t>
            </a:r>
            <a:r>
              <a:rPr lang="fr-FR" altLang="fr-FR" b="1" dirty="0"/>
              <a:t>UN ACCÈS AUX PRESCRIPTIONS PAR OBJET</a:t>
            </a:r>
          </a:p>
        </p:txBody>
      </p:sp>
      <p:sp>
        <p:nvSpPr>
          <p:cNvPr id="56322" name="Text Box 10">
            <a:extLst>
              <a:ext uri="{FF2B5EF4-FFF2-40B4-BE49-F238E27FC236}">
                <a16:creationId xmlns:a16="http://schemas.microsoft.com/office/drawing/2014/main" id="{7A0621C8-95E5-ED98-0CD0-105687D25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" y="225426"/>
            <a:ext cx="8334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S’INFORMER</a:t>
            </a:r>
            <a:r>
              <a:rPr lang="fr-FR" altLang="fr-FR" sz="2800" b="1" dirty="0">
                <a:solidFill>
                  <a:srgbClr val="000000"/>
                </a:solidFill>
                <a:latin typeface="Arial Narrow" panose="020B0604020202020204" pitchFamily="34" charset="0"/>
              </a:rPr>
              <a:t> avant travaux /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APPLIQUER</a:t>
            </a:r>
            <a:r>
              <a:rPr lang="fr-FR" altLang="fr-FR" sz="2800" b="1" dirty="0">
                <a:solidFill>
                  <a:srgbClr val="000000"/>
                </a:solidFill>
                <a:latin typeface="Arial Narrow" panose="020B0604020202020204" pitchFamily="34" charset="0"/>
              </a:rPr>
              <a:t> le règlement</a:t>
            </a:r>
            <a:r>
              <a:rPr lang="fr-FR" altLang="fr-FR" sz="2800" b="1" dirty="0">
                <a:latin typeface="Arial Narrow" panose="020B0604020202020204" pitchFamily="34" charset="0"/>
              </a:rPr>
              <a:t> </a:t>
            </a:r>
            <a:endParaRPr lang="fr-FR" altLang="fr-FR" b="1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D439033-A743-0638-0F43-EE6914A243E9}"/>
              </a:ext>
            </a:extLst>
          </p:cNvPr>
          <p:cNvSpPr txBox="1"/>
          <p:nvPr/>
        </p:nvSpPr>
        <p:spPr>
          <a:xfrm>
            <a:off x="287551" y="6138347"/>
            <a:ext cx="8704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E46C0A"/>
                </a:solidFill>
              </a:rPr>
              <a:t>Le document graphique de l’AVAP est la porte d’entrée vers les prescriptions</a:t>
            </a:r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0F2B36C4-9B29-06BD-91FB-FC86E77CB301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6E6AE8-8D0C-9E89-CCD3-358891FD9EC6}"/>
              </a:ext>
            </a:extLst>
          </p:cNvPr>
          <p:cNvSpPr txBox="1"/>
          <p:nvPr/>
        </p:nvSpPr>
        <p:spPr>
          <a:xfrm>
            <a:off x="2285999" y="5857957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1400" dirty="0"/>
              <a:t>POUZAUGES (extrait du document graphique)</a:t>
            </a:r>
            <a:endParaRPr lang="fr-FR" sz="1400" dirty="0"/>
          </a:p>
        </p:txBody>
      </p:sp>
      <p:pic>
        <p:nvPicPr>
          <p:cNvPr id="6" name="Image 5" descr="Une image contenant texte, capture d’écran, carte&#10;&#10;Description générée automatiquement">
            <a:extLst>
              <a:ext uri="{FF2B5EF4-FFF2-40B4-BE49-F238E27FC236}">
                <a16:creationId xmlns:a16="http://schemas.microsoft.com/office/drawing/2014/main" id="{6D033D2E-2B65-1D90-83D3-2CDE854E2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06" y="1114649"/>
            <a:ext cx="8803699" cy="477847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0">
            <a:extLst>
              <a:ext uri="{FF2B5EF4-FFF2-40B4-BE49-F238E27FC236}">
                <a16:creationId xmlns:a16="http://schemas.microsoft.com/office/drawing/2014/main" id="{7A0621C8-95E5-ED98-0CD0-105687D25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" y="225426"/>
            <a:ext cx="8334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SYNTHÈSE</a:t>
            </a:r>
            <a:r>
              <a:rPr lang="fr-FR" altLang="fr-FR" sz="2800" b="1" dirty="0">
                <a:solidFill>
                  <a:srgbClr val="000000"/>
                </a:solidFill>
                <a:latin typeface="Arial Narrow" panose="020B0604020202020204" pitchFamily="34" charset="0"/>
              </a:rPr>
              <a:t> chiffrée : les apports de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l’AVAP</a:t>
            </a:r>
            <a:endParaRPr lang="fr-FR" altLang="fr-FR" b="1" dirty="0">
              <a:solidFill>
                <a:srgbClr val="E46C0A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D439033-A743-0638-0F43-EE6914A243E9}"/>
              </a:ext>
            </a:extLst>
          </p:cNvPr>
          <p:cNvSpPr txBox="1"/>
          <p:nvPr/>
        </p:nvSpPr>
        <p:spPr>
          <a:xfrm>
            <a:off x="287550" y="6138347"/>
            <a:ext cx="833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E46C0A"/>
                </a:solidFill>
              </a:rPr>
              <a:t>L’AVAP ne protège pas plus que la ZPPAUP, elle protège mieux</a:t>
            </a:r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0F2B36C4-9B29-06BD-91FB-FC86E77CB301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1D1CD2B-D622-E46E-3036-097D35C0ECBB}"/>
              </a:ext>
            </a:extLst>
          </p:cNvPr>
          <p:cNvSpPr txBox="1"/>
          <p:nvPr/>
        </p:nvSpPr>
        <p:spPr>
          <a:xfrm>
            <a:off x="404812" y="829211"/>
            <a:ext cx="833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>
                <a:solidFill>
                  <a:srgbClr val="E46C0A"/>
                </a:solidFill>
              </a:rPr>
              <a:t>Par nombre </a:t>
            </a:r>
            <a:r>
              <a:rPr lang="fr-FR" b="1" u="sng" dirty="0"/>
              <a:t>d’immeubles bâtis dans le SPR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680D142-CBF6-136B-C472-EB08D13754F4}"/>
              </a:ext>
            </a:extLst>
          </p:cNvPr>
          <p:cNvSpPr txBox="1"/>
          <p:nvPr/>
        </p:nvSpPr>
        <p:spPr>
          <a:xfrm>
            <a:off x="404811" y="1919044"/>
            <a:ext cx="833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>
                <a:solidFill>
                  <a:srgbClr val="E46C0A"/>
                </a:solidFill>
              </a:rPr>
              <a:t>Par pourcentage </a:t>
            </a:r>
            <a:r>
              <a:rPr lang="fr-FR" b="1" u="sng" dirty="0"/>
              <a:t>d’immeubles bâtis dans le SPR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76D653B-270F-1886-65ED-A2277267D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24" y="1250748"/>
            <a:ext cx="8727139" cy="461239"/>
          </a:xfrm>
          <a:prstGeom prst="rect">
            <a:avLst/>
          </a:prstGeom>
        </p:spPr>
      </p:pic>
      <p:pic>
        <p:nvPicPr>
          <p:cNvPr id="6" name="Image 5" descr="Une image contenant texte, capture d’écran, diagramme, logo&#10;&#10;Description générée automatiquement">
            <a:extLst>
              <a:ext uri="{FF2B5EF4-FFF2-40B4-BE49-F238E27FC236}">
                <a16:creationId xmlns:a16="http://schemas.microsoft.com/office/drawing/2014/main" id="{49D1499E-B9A9-0D38-0DF9-567FBD63F0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224" y="2322381"/>
            <a:ext cx="5737547" cy="3710509"/>
          </a:xfrm>
          <a:prstGeom prst="rect">
            <a:avLst/>
          </a:prstGeom>
          <a:ln>
            <a:noFill/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CE4ED51-CC13-4851-1CD6-8BDE46385902}"/>
              </a:ext>
            </a:extLst>
          </p:cNvPr>
          <p:cNvSpPr txBox="1"/>
          <p:nvPr/>
        </p:nvSpPr>
        <p:spPr>
          <a:xfrm>
            <a:off x="1374134" y="5678072"/>
            <a:ext cx="63957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Seul un quart des immeubles du SPR est protégé par l’AVAP</a:t>
            </a:r>
          </a:p>
        </p:txBody>
      </p:sp>
    </p:spTree>
    <p:extLst>
      <p:ext uri="{BB962C8B-B14F-4D97-AF65-F5344CB8AC3E}">
        <p14:creationId xmlns:p14="http://schemas.microsoft.com/office/powerpoint/2010/main" val="146988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>
            <a:extLst>
              <a:ext uri="{FF2B5EF4-FFF2-40B4-BE49-F238E27FC236}">
                <a16:creationId xmlns:a16="http://schemas.microsoft.com/office/drawing/2014/main" id="{554B6326-A01F-32B8-D839-921168B73D2D}"/>
              </a:ext>
            </a:extLst>
          </p:cNvPr>
          <p:cNvSpPr txBox="1"/>
          <p:nvPr/>
        </p:nvSpPr>
        <p:spPr>
          <a:xfrm>
            <a:off x="327680" y="818247"/>
            <a:ext cx="8488642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46C0A"/>
                </a:solidFill>
              </a:rPr>
              <a:t>=&gt; Défiscalisation :</a:t>
            </a:r>
          </a:p>
          <a:p>
            <a:r>
              <a:rPr lang="fr-FR" b="1" dirty="0"/>
              <a:t>« Loi Malraux » :</a:t>
            </a:r>
          </a:p>
          <a:p>
            <a:pPr lvl="1"/>
            <a:endParaRPr lang="fr-FR" sz="1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fr-FR" b="1" dirty="0"/>
              <a:t>…et/ou…</a:t>
            </a:r>
          </a:p>
          <a:p>
            <a:endParaRPr lang="fr-FR" b="1" dirty="0">
              <a:solidFill>
                <a:srgbClr val="E46C0A"/>
              </a:solidFill>
            </a:endParaRPr>
          </a:p>
          <a:p>
            <a:r>
              <a:rPr lang="fr-FR" b="1" dirty="0"/>
              <a:t>« Label de la Fondation du Patrimoine »</a:t>
            </a:r>
          </a:p>
          <a:p>
            <a:endParaRPr lang="fr-FR" b="1" dirty="0"/>
          </a:p>
          <a:p>
            <a:endParaRPr lang="fr-FR" b="1" dirty="0"/>
          </a:p>
          <a:p>
            <a:endParaRPr lang="fr-FR" b="1" dirty="0"/>
          </a:p>
          <a:p>
            <a:endParaRPr lang="fr-FR" b="1" dirty="0"/>
          </a:p>
          <a:p>
            <a:r>
              <a:rPr lang="fr-FR" b="1" dirty="0">
                <a:solidFill>
                  <a:srgbClr val="E46C0A"/>
                </a:solidFill>
              </a:rPr>
              <a:t>=&gt; Subventions ponctuelles :</a:t>
            </a:r>
          </a:p>
          <a:p>
            <a:pPr lvl="1"/>
            <a:r>
              <a:rPr lang="fr-FR" b="1" dirty="0"/>
              <a:t>• la DRAC</a:t>
            </a:r>
          </a:p>
          <a:p>
            <a:pPr lvl="1"/>
            <a:r>
              <a:rPr lang="fr-FR" b="1" dirty="0"/>
              <a:t>• la Fondation du Patrimoine</a:t>
            </a:r>
          </a:p>
          <a:p>
            <a:pPr lvl="1"/>
            <a:r>
              <a:rPr lang="fr-FR" b="1" dirty="0"/>
              <a:t>• la Commune</a:t>
            </a:r>
          </a:p>
          <a:p>
            <a:endParaRPr lang="fr-FR" b="1" dirty="0"/>
          </a:p>
          <a:p>
            <a:r>
              <a:rPr lang="fr-FR" b="1" dirty="0">
                <a:solidFill>
                  <a:srgbClr val="E46C0A"/>
                </a:solidFill>
              </a:rPr>
              <a:t>=&gt; Assistances techniques :</a:t>
            </a:r>
          </a:p>
          <a:p>
            <a:pPr lvl="1"/>
            <a:r>
              <a:rPr lang="fr-FR" b="1" dirty="0"/>
              <a:t>• Services Instructeurs de l’intercommunalité</a:t>
            </a:r>
          </a:p>
          <a:p>
            <a:pPr lvl="1"/>
            <a:r>
              <a:rPr lang="fr-FR" b="1" dirty="0"/>
              <a:t>• Architecte Conseil et CAUE</a:t>
            </a:r>
          </a:p>
          <a:p>
            <a:pPr lvl="1"/>
            <a:r>
              <a:rPr lang="fr-FR" b="1" dirty="0"/>
              <a:t>• Architecte des Bâtiments de France</a:t>
            </a:r>
          </a:p>
          <a:p>
            <a:pPr lvl="1"/>
            <a:r>
              <a:rPr lang="fr-FR" b="1" dirty="0"/>
              <a:t>• Un carnet de recommandations et un nuancier dans le dossier AVAP</a:t>
            </a:r>
          </a:p>
          <a:p>
            <a:pPr lvl="1"/>
            <a:endParaRPr lang="fr-FR" b="1" dirty="0"/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id="{0AAC9611-6D88-F1E9-454F-3AEEFC6B1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2" y="279191"/>
            <a:ext cx="8601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</a:t>
            </a:r>
            <a:r>
              <a:rPr lang="fr-FR" altLang="fr-FR" sz="2800" b="1" dirty="0">
                <a:latin typeface="Arial Narrow" panose="020B0604020202020204" pitchFamily="34" charset="0"/>
              </a:rPr>
              <a:t>es accompagnements pour les propriétaires dans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l’AVAP</a:t>
            </a:r>
            <a:endParaRPr lang="fr-FR" altLang="fr-FR" b="1" dirty="0"/>
          </a:p>
        </p:txBody>
      </p:sp>
      <p:sp>
        <p:nvSpPr>
          <p:cNvPr id="5" name="Espace réservé du pied de page 5">
            <a:extLst>
              <a:ext uri="{FF2B5EF4-FFF2-40B4-BE49-F238E27FC236}">
                <a16:creationId xmlns:a16="http://schemas.microsoft.com/office/drawing/2014/main" id="{45028A1C-13DD-6A03-C709-4FCE482E4D62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2FC1770-8C2A-BD32-0BE5-1E68318FEA49}"/>
              </a:ext>
            </a:extLst>
          </p:cNvPr>
          <p:cNvSpPr txBox="1"/>
          <p:nvPr/>
        </p:nvSpPr>
        <p:spPr>
          <a:xfrm>
            <a:off x="3517799" y="2873411"/>
            <a:ext cx="3928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https://</a:t>
            </a:r>
            <a:r>
              <a:rPr lang="fr-FR" sz="1600" dirty="0" err="1">
                <a:solidFill>
                  <a:srgbClr val="0070C0"/>
                </a:solidFill>
              </a:rPr>
              <a:t>www.fondation-patrimoine.org</a:t>
            </a:r>
            <a:endParaRPr lang="fr-FR" sz="1600" dirty="0">
              <a:solidFill>
                <a:srgbClr val="0070C0"/>
              </a:solidFill>
            </a:endParaRPr>
          </a:p>
        </p:txBody>
      </p:sp>
      <p:pic>
        <p:nvPicPr>
          <p:cNvPr id="16" name="Image 15" descr="Une image contenant texte&#10;&#10;Description générée automatiquement">
            <a:extLst>
              <a:ext uri="{FF2B5EF4-FFF2-40B4-BE49-F238E27FC236}">
                <a16:creationId xmlns:a16="http://schemas.microsoft.com/office/drawing/2014/main" id="{A3C50758-80DD-4EC7-4CA0-86942C04C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85" y="2510875"/>
            <a:ext cx="2574443" cy="9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726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0">
            <a:extLst>
              <a:ext uri="{FF2B5EF4-FFF2-40B4-BE49-F238E27FC236}">
                <a16:creationId xmlns:a16="http://schemas.microsoft.com/office/drawing/2014/main" id="{DDB3E035-90AC-3443-A302-AA0E5F8F5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5478" y="324492"/>
            <a:ext cx="66930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CALENDRIER ENVISAGÉ </a:t>
            </a:r>
            <a:r>
              <a:rPr lang="fr-FR" altLang="fr-FR" sz="2800" b="1" dirty="0">
                <a:latin typeface="Arial Narrow" panose="020B0604020202020204" pitchFamily="34" charset="0"/>
              </a:rPr>
              <a:t>pour finaliser l’AVAP</a:t>
            </a:r>
          </a:p>
        </p:txBody>
      </p:sp>
      <p:sp>
        <p:nvSpPr>
          <p:cNvPr id="39938" name="Rectangle 15">
            <a:extLst>
              <a:ext uri="{FF2B5EF4-FFF2-40B4-BE49-F238E27FC236}">
                <a16:creationId xmlns:a16="http://schemas.microsoft.com/office/drawing/2014/main" id="{B9A90B21-7A9A-CC9E-A919-ADF108DB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08013" cy="6858000"/>
          </a:xfrm>
          <a:prstGeom prst="rect">
            <a:avLst/>
          </a:prstGeom>
          <a:solidFill>
            <a:srgbClr val="375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13A4E3D2-5ABC-EB91-FEBA-D3555FEA2A03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ED6623-DDF4-6706-3946-356BE1DF9131}"/>
              </a:ext>
            </a:extLst>
          </p:cNvPr>
          <p:cNvSpPr txBox="1"/>
          <p:nvPr/>
        </p:nvSpPr>
        <p:spPr>
          <a:xfrm>
            <a:off x="666572" y="994764"/>
            <a:ext cx="1977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Automne / Hiver</a:t>
            </a:r>
          </a:p>
          <a:p>
            <a:pPr algn="ctr"/>
            <a:r>
              <a:rPr lang="fr-FR" dirty="0"/>
              <a:t>2023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CA25ADB-064F-27A5-DB74-EC773EB1DCA7}"/>
              </a:ext>
            </a:extLst>
          </p:cNvPr>
          <p:cNvSpPr txBox="1"/>
          <p:nvPr/>
        </p:nvSpPr>
        <p:spPr>
          <a:xfrm>
            <a:off x="2886522" y="996210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Printemps</a:t>
            </a:r>
          </a:p>
          <a:p>
            <a:pPr algn="ctr"/>
            <a:r>
              <a:rPr lang="fr-FR" dirty="0"/>
              <a:t>2024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67D5995-C97D-7E11-47CF-E2CB4D43BE06}"/>
              </a:ext>
            </a:extLst>
          </p:cNvPr>
          <p:cNvSpPr txBox="1"/>
          <p:nvPr/>
        </p:nvSpPr>
        <p:spPr>
          <a:xfrm>
            <a:off x="5103078" y="99476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Été</a:t>
            </a:r>
          </a:p>
          <a:p>
            <a:pPr algn="ctr"/>
            <a:r>
              <a:rPr lang="fr-FR" dirty="0"/>
              <a:t>2024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270DF63-CB05-14DA-E1B6-94C60A32D388}"/>
              </a:ext>
            </a:extLst>
          </p:cNvPr>
          <p:cNvSpPr txBox="1"/>
          <p:nvPr/>
        </p:nvSpPr>
        <p:spPr>
          <a:xfrm>
            <a:off x="6529095" y="994764"/>
            <a:ext cx="1838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Automne / Hiver</a:t>
            </a:r>
          </a:p>
          <a:p>
            <a:pPr algn="ctr"/>
            <a:r>
              <a:rPr lang="fr-FR" dirty="0"/>
              <a:t>2024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579E25-83CD-5561-EB2F-36ECE74D541A}"/>
              </a:ext>
            </a:extLst>
          </p:cNvPr>
          <p:cNvSpPr/>
          <p:nvPr/>
        </p:nvSpPr>
        <p:spPr>
          <a:xfrm>
            <a:off x="755999" y="1642541"/>
            <a:ext cx="1621094" cy="313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9C5EEB-B78A-81E0-C17A-914C20C6BF9F}"/>
              </a:ext>
            </a:extLst>
          </p:cNvPr>
          <p:cNvSpPr/>
          <p:nvPr/>
        </p:nvSpPr>
        <p:spPr>
          <a:xfrm>
            <a:off x="4629938" y="1657009"/>
            <a:ext cx="1643908" cy="3135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DB9876-E135-7675-7ADE-92777C52569E}"/>
              </a:ext>
            </a:extLst>
          </p:cNvPr>
          <p:cNvSpPr/>
          <p:nvPr/>
        </p:nvSpPr>
        <p:spPr>
          <a:xfrm>
            <a:off x="6630056" y="1657009"/>
            <a:ext cx="1643907" cy="313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FFBD4C-F5F7-3F2B-5470-A8E28B0AC3A4}"/>
              </a:ext>
            </a:extLst>
          </p:cNvPr>
          <p:cNvSpPr/>
          <p:nvPr/>
        </p:nvSpPr>
        <p:spPr>
          <a:xfrm>
            <a:off x="2688000" y="1642541"/>
            <a:ext cx="1620456" cy="31357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DC65CE4-D707-EA38-BFCC-771D328D3637}"/>
              </a:ext>
            </a:extLst>
          </p:cNvPr>
          <p:cNvSpPr txBox="1"/>
          <p:nvPr/>
        </p:nvSpPr>
        <p:spPr>
          <a:xfrm>
            <a:off x="727165" y="2137365"/>
            <a:ext cx="1742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CLSPR* : </a:t>
            </a:r>
            <a:r>
              <a:rPr lang="fr-FR" sz="1400" b="1" dirty="0">
                <a:solidFill>
                  <a:srgbClr val="E46C0A"/>
                </a:solidFill>
              </a:rPr>
              <a:t>Adoption</a:t>
            </a:r>
            <a:r>
              <a:rPr lang="fr-FR" sz="1400" dirty="0"/>
              <a:t> du projet</a:t>
            </a:r>
          </a:p>
          <a:p>
            <a:endParaRPr lang="fr-FR" sz="1400" dirty="0"/>
          </a:p>
          <a:p>
            <a:r>
              <a:rPr lang="fr-FR" sz="1400" dirty="0"/>
              <a:t>• Conseil Communautaire : </a:t>
            </a:r>
            <a:r>
              <a:rPr lang="fr-FR" sz="1400" b="1" dirty="0">
                <a:solidFill>
                  <a:srgbClr val="E46C0A"/>
                </a:solidFill>
              </a:rPr>
              <a:t>Arrêté</a:t>
            </a:r>
            <a:r>
              <a:rPr lang="fr-FR" sz="1400" dirty="0"/>
              <a:t> sur le projet</a:t>
            </a:r>
          </a:p>
          <a:p>
            <a:endParaRPr lang="fr-FR" sz="1400" dirty="0"/>
          </a:p>
          <a:p>
            <a:r>
              <a:rPr lang="fr-FR" sz="1400" dirty="0"/>
              <a:t>• Envoi dossier aux instances </a:t>
            </a:r>
            <a:r>
              <a:rPr lang="fr-FR" sz="1400" b="1" dirty="0">
                <a:solidFill>
                  <a:srgbClr val="E46C0A"/>
                </a:solidFill>
              </a:rPr>
              <a:t>pour Avis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B6904C7-DF65-F92E-201E-FE6587B689F3}"/>
              </a:ext>
            </a:extLst>
          </p:cNvPr>
          <p:cNvSpPr txBox="1"/>
          <p:nvPr/>
        </p:nvSpPr>
        <p:spPr>
          <a:xfrm>
            <a:off x="2697290" y="2137364"/>
            <a:ext cx="1742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PPA** : 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Avis</a:t>
            </a:r>
            <a:r>
              <a:rPr lang="fr-FR" sz="1400" dirty="0"/>
              <a:t> sur le projet</a:t>
            </a:r>
          </a:p>
          <a:p>
            <a:endParaRPr lang="fr-FR" sz="1400" dirty="0"/>
          </a:p>
          <a:p>
            <a:r>
              <a:rPr lang="fr-FR" sz="1400" dirty="0"/>
              <a:t>• CRPA*** : 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Avis</a:t>
            </a:r>
            <a:r>
              <a:rPr lang="fr-FR" sz="1400" dirty="0"/>
              <a:t> sur le projet après sa présentation en réunion</a:t>
            </a:r>
          </a:p>
          <a:p>
            <a:endParaRPr lang="fr-FR" sz="1400" dirty="0"/>
          </a:p>
          <a:p>
            <a:r>
              <a:rPr lang="fr-FR" sz="1400" dirty="0"/>
              <a:t>• MRAE**** : 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Examen au cas par cas </a:t>
            </a:r>
            <a:r>
              <a:rPr lang="fr-FR" sz="1400" dirty="0"/>
              <a:t>pour Évaluation Environnementale</a:t>
            </a:r>
            <a:endParaRPr lang="fr-FR" sz="1400" dirty="0">
              <a:solidFill>
                <a:srgbClr val="E46C0A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9EC19C6-9149-134B-54A1-EF715336412C}"/>
              </a:ext>
            </a:extLst>
          </p:cNvPr>
          <p:cNvSpPr txBox="1"/>
          <p:nvPr/>
        </p:nvSpPr>
        <p:spPr>
          <a:xfrm>
            <a:off x="4629938" y="2137364"/>
            <a:ext cx="174252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Nomination d’un Commissaire Enquêteur par TA</a:t>
            </a:r>
          </a:p>
          <a:p>
            <a:endParaRPr lang="fr-FR" sz="1400" dirty="0"/>
          </a:p>
          <a:p>
            <a:r>
              <a:rPr lang="fr-FR" sz="1400" dirty="0"/>
              <a:t>• Publicité pour Enquête Publique</a:t>
            </a:r>
          </a:p>
          <a:p>
            <a:endParaRPr lang="fr-FR" sz="1400" dirty="0"/>
          </a:p>
          <a:p>
            <a:r>
              <a:rPr lang="fr-FR" sz="1400" b="1" dirty="0">
                <a:solidFill>
                  <a:srgbClr val="E46C0A"/>
                </a:solidFill>
              </a:rPr>
              <a:t>• ENQUÊTE PUBLIQUE</a:t>
            </a:r>
          </a:p>
          <a:p>
            <a:endParaRPr lang="fr-FR" sz="1400" dirty="0">
              <a:solidFill>
                <a:srgbClr val="E46C0A"/>
              </a:solidFill>
            </a:endParaRPr>
          </a:p>
          <a:p>
            <a:r>
              <a:rPr lang="fr-FR" sz="1400" dirty="0"/>
              <a:t>• Rapport du Commissaire Enquêteur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F297353-EFCD-E0B3-B717-A55F8791EA85}"/>
              </a:ext>
            </a:extLst>
          </p:cNvPr>
          <p:cNvSpPr txBox="1"/>
          <p:nvPr/>
        </p:nvSpPr>
        <p:spPr>
          <a:xfrm>
            <a:off x="6628984" y="2137364"/>
            <a:ext cx="174252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• Propositions </a:t>
            </a:r>
            <a:r>
              <a:rPr lang="fr-FR" sz="1400" b="1" dirty="0">
                <a:solidFill>
                  <a:srgbClr val="E46C0A"/>
                </a:solidFill>
              </a:rPr>
              <a:t>Amendement</a:t>
            </a:r>
            <a:r>
              <a:rPr lang="fr-FR" sz="1400" dirty="0">
                <a:solidFill>
                  <a:srgbClr val="E46C0A"/>
                </a:solidFill>
              </a:rPr>
              <a:t> </a:t>
            </a:r>
            <a:r>
              <a:rPr lang="fr-FR" sz="1400" dirty="0"/>
              <a:t>du projet</a:t>
            </a:r>
          </a:p>
          <a:p>
            <a:endParaRPr lang="fr-FR" sz="1400" dirty="0"/>
          </a:p>
          <a:p>
            <a:r>
              <a:rPr lang="fr-FR" sz="1400" dirty="0"/>
              <a:t>• CLSPR :</a:t>
            </a:r>
          </a:p>
          <a:p>
            <a:r>
              <a:rPr lang="fr-FR" sz="1400" b="1" dirty="0">
                <a:solidFill>
                  <a:srgbClr val="E46C0A"/>
                </a:solidFill>
              </a:rPr>
              <a:t>Approbation</a:t>
            </a:r>
            <a:r>
              <a:rPr lang="fr-FR" sz="1400" dirty="0"/>
              <a:t> des amendements et du projet</a:t>
            </a:r>
          </a:p>
          <a:p>
            <a:endParaRPr lang="fr-FR" sz="1400" dirty="0"/>
          </a:p>
          <a:p>
            <a:r>
              <a:rPr lang="fr-FR" sz="1400" dirty="0"/>
              <a:t>• Préfet : </a:t>
            </a:r>
            <a:r>
              <a:rPr lang="fr-FR" sz="1400" b="1" dirty="0">
                <a:solidFill>
                  <a:srgbClr val="E46C0A"/>
                </a:solidFill>
              </a:rPr>
              <a:t>Accord</a:t>
            </a:r>
            <a:r>
              <a:rPr lang="fr-FR" sz="1400" dirty="0">
                <a:solidFill>
                  <a:srgbClr val="E46C0A"/>
                </a:solidFill>
              </a:rPr>
              <a:t> </a:t>
            </a:r>
            <a:r>
              <a:rPr lang="fr-FR" sz="1400" dirty="0"/>
              <a:t>sur la validité de la procédure</a:t>
            </a:r>
          </a:p>
          <a:p>
            <a:endParaRPr lang="fr-FR" sz="1400" dirty="0">
              <a:solidFill>
                <a:srgbClr val="E46C0A"/>
              </a:solidFill>
            </a:endParaRPr>
          </a:p>
          <a:p>
            <a:r>
              <a:rPr lang="fr-FR" sz="1400" dirty="0"/>
              <a:t>• Conseil Communautaire : </a:t>
            </a:r>
            <a:r>
              <a:rPr lang="fr-FR" sz="1400" b="1" dirty="0">
                <a:solidFill>
                  <a:srgbClr val="E46C0A"/>
                </a:solidFill>
              </a:rPr>
              <a:t>Approbation</a:t>
            </a:r>
            <a:r>
              <a:rPr lang="fr-FR" sz="1400" dirty="0"/>
              <a:t> du projet</a:t>
            </a:r>
          </a:p>
        </p:txBody>
      </p:sp>
      <p:sp>
        <p:nvSpPr>
          <p:cNvPr id="17" name="Flèche vers la droite 16">
            <a:extLst>
              <a:ext uri="{FF2B5EF4-FFF2-40B4-BE49-F238E27FC236}">
                <a16:creationId xmlns:a16="http://schemas.microsoft.com/office/drawing/2014/main" id="{BF9EBC5D-4ABA-F49B-C0BF-CC40C4C2C681}"/>
              </a:ext>
            </a:extLst>
          </p:cNvPr>
          <p:cNvSpPr/>
          <p:nvPr/>
        </p:nvSpPr>
        <p:spPr>
          <a:xfrm>
            <a:off x="8113853" y="6104922"/>
            <a:ext cx="772446" cy="311793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D0CF5F7-150C-19F1-94BA-798ED48504A3}"/>
              </a:ext>
            </a:extLst>
          </p:cNvPr>
          <p:cNvSpPr txBox="1"/>
          <p:nvPr/>
        </p:nvSpPr>
        <p:spPr>
          <a:xfrm>
            <a:off x="6772751" y="5892962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AVAP </a:t>
            </a:r>
          </a:p>
          <a:p>
            <a:pPr algn="ctr"/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Applicable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1D3674C0-999E-9431-5B05-12E6142035DF}"/>
              </a:ext>
            </a:extLst>
          </p:cNvPr>
          <p:cNvCxnSpPr>
            <a:cxnSpLocks/>
          </p:cNvCxnSpPr>
          <p:nvPr/>
        </p:nvCxnSpPr>
        <p:spPr>
          <a:xfrm>
            <a:off x="2515993" y="1657009"/>
            <a:ext cx="0" cy="3898839"/>
          </a:xfrm>
          <a:prstGeom prst="line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9E46862E-C3D7-E3FA-4563-BE17002E1B17}"/>
              </a:ext>
            </a:extLst>
          </p:cNvPr>
          <p:cNvCxnSpPr>
            <a:cxnSpLocks/>
          </p:cNvCxnSpPr>
          <p:nvPr/>
        </p:nvCxnSpPr>
        <p:spPr>
          <a:xfrm>
            <a:off x="4446034" y="1657009"/>
            <a:ext cx="0" cy="3898839"/>
          </a:xfrm>
          <a:prstGeom prst="line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B7EE568-A1CF-E87B-C597-BDAD1D961EFC}"/>
              </a:ext>
            </a:extLst>
          </p:cNvPr>
          <p:cNvCxnSpPr>
            <a:cxnSpLocks/>
          </p:cNvCxnSpPr>
          <p:nvPr/>
        </p:nvCxnSpPr>
        <p:spPr>
          <a:xfrm>
            <a:off x="6448070" y="1687395"/>
            <a:ext cx="0" cy="3898839"/>
          </a:xfrm>
          <a:prstGeom prst="line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841E0601-9F95-2150-84D6-F366447149BE}"/>
              </a:ext>
            </a:extLst>
          </p:cNvPr>
          <p:cNvSpPr txBox="1"/>
          <p:nvPr/>
        </p:nvSpPr>
        <p:spPr>
          <a:xfrm>
            <a:off x="666572" y="5837467"/>
            <a:ext cx="44646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/>
              <a:t>* CLSPR : Commission Locale du Site Patrimonial Remarquable</a:t>
            </a:r>
          </a:p>
          <a:p>
            <a:r>
              <a:rPr lang="fr-FR" sz="1100" i="1" dirty="0"/>
              <a:t>** PPA : Personnes Publiques Associées</a:t>
            </a:r>
          </a:p>
          <a:p>
            <a:r>
              <a:rPr lang="fr-FR" sz="1100" i="1" dirty="0"/>
              <a:t>*** CRPA : Commission Régionale du Patrimoine et de l’Architecture</a:t>
            </a:r>
          </a:p>
          <a:p>
            <a:r>
              <a:rPr lang="fr-FR" sz="1100" i="1" dirty="0"/>
              <a:t>**** MRAE : Mission Régionale de l’Autorité Environnementale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CD705C-92A1-28B8-A709-D7521A222DF1}"/>
              </a:ext>
            </a:extLst>
          </p:cNvPr>
          <p:cNvSpPr/>
          <p:nvPr/>
        </p:nvSpPr>
        <p:spPr>
          <a:xfrm>
            <a:off x="4572000" y="3537857"/>
            <a:ext cx="1701846" cy="674914"/>
          </a:xfrm>
          <a:prstGeom prst="rect">
            <a:avLst/>
          </a:prstGeom>
          <a:noFill/>
          <a:ln w="60325" cmpd="thickThin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401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6">
            <a:extLst>
              <a:ext uri="{FF2B5EF4-FFF2-40B4-BE49-F238E27FC236}">
                <a16:creationId xmlns:a16="http://schemas.microsoft.com/office/drawing/2014/main" id="{07D30116-F92C-4382-4733-917A51032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20980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/>
          </a:p>
        </p:txBody>
      </p:sp>
      <p:sp>
        <p:nvSpPr>
          <p:cNvPr id="62466" name="Text Box 10">
            <a:extLst>
              <a:ext uri="{FF2B5EF4-FFF2-40B4-BE49-F238E27FC236}">
                <a16:creationId xmlns:a16="http://schemas.microsoft.com/office/drawing/2014/main" id="{6B114E6B-8917-0419-64BF-A869776B9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20" y="4004599"/>
            <a:ext cx="4033317" cy="1348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Merci pour votre attention</a:t>
            </a:r>
          </a:p>
          <a:p>
            <a:pPr algn="ctr"/>
            <a:endParaRPr lang="fr-FR" altLang="fr-FR" sz="28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Échanges</a:t>
            </a: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Questions / Réactions</a:t>
            </a:r>
            <a:endParaRPr lang="fr-FR" altLang="fr-FR" b="1" dirty="0">
              <a:solidFill>
                <a:srgbClr val="E46C0A"/>
              </a:solidFill>
            </a:endParaRPr>
          </a:p>
        </p:txBody>
      </p:sp>
      <p:grpSp>
        <p:nvGrpSpPr>
          <p:cNvPr id="62468" name="Group 6">
            <a:extLst>
              <a:ext uri="{FF2B5EF4-FFF2-40B4-BE49-F238E27FC236}">
                <a16:creationId xmlns:a16="http://schemas.microsoft.com/office/drawing/2014/main" id="{7263298D-6608-FD37-36F5-F844C9266249}"/>
              </a:ext>
            </a:extLst>
          </p:cNvPr>
          <p:cNvGrpSpPr>
            <a:grpSpLocks/>
          </p:cNvGrpSpPr>
          <p:nvPr/>
        </p:nvGrpSpPr>
        <p:grpSpPr bwMode="auto">
          <a:xfrm>
            <a:off x="33338" y="1147077"/>
            <a:ext cx="9026525" cy="2735263"/>
            <a:chOff x="2805" y="6605"/>
            <a:chExt cx="12869" cy="3900"/>
          </a:xfrm>
        </p:grpSpPr>
        <p:pic>
          <p:nvPicPr>
            <p:cNvPr id="62469" name="Picture 7">
              <a:extLst>
                <a:ext uri="{FF2B5EF4-FFF2-40B4-BE49-F238E27FC236}">
                  <a16:creationId xmlns:a16="http://schemas.microsoft.com/office/drawing/2014/main" id="{EAF15DB5-98D9-FC22-D88D-CBB85598C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5" y="7637"/>
              <a:ext cx="12869" cy="2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70" name="Text Box 8">
              <a:extLst>
                <a:ext uri="{FF2B5EF4-FFF2-40B4-BE49-F238E27FC236}">
                  <a16:creationId xmlns:a16="http://schemas.microsoft.com/office/drawing/2014/main" id="{EB03F842-390C-20DC-F727-5E2F236A6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02" y="7817"/>
              <a:ext cx="572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Aft>
                  <a:spcPts val="900"/>
                </a:spcAft>
              </a:pPr>
              <a:r>
                <a:rPr lang="fr-FR" altLang="fr-FR" sz="1100" b="1">
                  <a:latin typeface="Arial Narrow" panose="020B0604020202020204" pitchFamily="34" charset="0"/>
                </a:rPr>
                <a:t>2</a:t>
              </a:r>
            </a:p>
          </p:txBody>
        </p:sp>
        <p:cxnSp>
          <p:nvCxnSpPr>
            <p:cNvPr id="62471" name="Line 9">
              <a:extLst>
                <a:ext uri="{FF2B5EF4-FFF2-40B4-BE49-F238E27FC236}">
                  <a16:creationId xmlns:a16="http://schemas.microsoft.com/office/drawing/2014/main" id="{7B639BC6-DD6E-4C6B-9505-7DB6E147A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784" y="7457"/>
              <a:ext cx="0" cy="154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2" name="Line 10">
              <a:extLst>
                <a:ext uri="{FF2B5EF4-FFF2-40B4-BE49-F238E27FC236}">
                  <a16:creationId xmlns:a16="http://schemas.microsoft.com/office/drawing/2014/main" id="{61C40821-061D-7913-6C7A-DBE368FE5F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7723" y="7168"/>
              <a:ext cx="1" cy="161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3" name="Connecteur droit 5">
              <a:extLst>
                <a:ext uri="{FF2B5EF4-FFF2-40B4-BE49-F238E27FC236}">
                  <a16:creationId xmlns:a16="http://schemas.microsoft.com/office/drawing/2014/main" id="{12BA7B41-DE75-97AF-651B-7E1ECFDA145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796" y="6917"/>
              <a:ext cx="0" cy="185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4" name="Line 12">
              <a:extLst>
                <a:ext uri="{FF2B5EF4-FFF2-40B4-BE49-F238E27FC236}">
                  <a16:creationId xmlns:a16="http://schemas.microsoft.com/office/drawing/2014/main" id="{DB964F66-13A1-9349-245E-5F631B0EB9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340" y="7457"/>
              <a:ext cx="0" cy="12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5" name="Line 13">
              <a:extLst>
                <a:ext uri="{FF2B5EF4-FFF2-40B4-BE49-F238E27FC236}">
                  <a16:creationId xmlns:a16="http://schemas.microsoft.com/office/drawing/2014/main" id="{9C1D6E84-B2FC-4DAE-6B86-31B7C5EC409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2258" y="7457"/>
              <a:ext cx="0" cy="223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476" name="ZoneTexte 29">
              <a:extLst>
                <a:ext uri="{FF2B5EF4-FFF2-40B4-BE49-F238E27FC236}">
                  <a16:creationId xmlns:a16="http://schemas.microsoft.com/office/drawing/2014/main" id="{C30C8208-636A-DBF4-CC5F-583FFFA608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8" y="7168"/>
              <a:ext cx="3063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Eglise de la Meilleraie-Tillay</a:t>
              </a:r>
            </a:p>
          </p:txBody>
        </p:sp>
        <p:sp>
          <p:nvSpPr>
            <p:cNvPr id="62477" name="ZoneTexte 30">
              <a:extLst>
                <a:ext uri="{FF2B5EF4-FFF2-40B4-BE49-F238E27FC236}">
                  <a16:creationId xmlns:a16="http://schemas.microsoft.com/office/drawing/2014/main" id="{4D474143-6DD3-7EF8-4F15-7F192EE80D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8" y="6881"/>
              <a:ext cx="3532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Eglise de Saint-Michel-Mont-Mercure</a:t>
              </a:r>
            </a:p>
          </p:txBody>
        </p:sp>
        <p:sp>
          <p:nvSpPr>
            <p:cNvPr id="62478" name="Text Box 16">
              <a:extLst>
                <a:ext uri="{FF2B5EF4-FFF2-40B4-BE49-F238E27FC236}">
                  <a16:creationId xmlns:a16="http://schemas.microsoft.com/office/drawing/2014/main" id="{FDB3495B-169C-7122-CE5D-A8179F1E0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" y="7169"/>
              <a:ext cx="3063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Bois de la Folie - Pouzauges</a:t>
              </a:r>
            </a:p>
          </p:txBody>
        </p:sp>
        <p:sp>
          <p:nvSpPr>
            <p:cNvPr id="62479" name="ZoneTexte 34">
              <a:extLst>
                <a:ext uri="{FF2B5EF4-FFF2-40B4-BE49-F238E27FC236}">
                  <a16:creationId xmlns:a16="http://schemas.microsoft.com/office/drawing/2014/main" id="{3D62EAD0-1384-06ED-ABBB-DA24916F0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4" y="6605"/>
              <a:ext cx="3063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Donjon de Pouzauges</a:t>
              </a:r>
            </a:p>
          </p:txBody>
        </p:sp>
        <p:sp>
          <p:nvSpPr>
            <p:cNvPr id="62480" name="Text Box 18">
              <a:extLst>
                <a:ext uri="{FF2B5EF4-FFF2-40B4-BE49-F238E27FC236}">
                  <a16:creationId xmlns:a16="http://schemas.microsoft.com/office/drawing/2014/main" id="{A53A5E42-9E24-E76E-AEE9-2CAF486707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72" y="7097"/>
              <a:ext cx="3064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fr-FR" altLang="fr-FR" sz="1200">
                  <a:latin typeface="Arial Narrow" panose="020B0604020202020204" pitchFamily="34" charset="0"/>
                  <a:cs typeface="Times New Roman" panose="02020603050405020304" pitchFamily="18" charset="0"/>
                </a:rPr>
                <a:t>Vallée du Grand Lay</a:t>
              </a:r>
            </a:p>
          </p:txBody>
        </p:sp>
      </p:grp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0E8B057B-E019-3228-21C3-291363B7E3B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pic>
        <p:nvPicPr>
          <p:cNvPr id="4" name="Image 3" descr="Une image contenant logo&#10;&#10;Description générée automatiquement">
            <a:extLst>
              <a:ext uri="{FF2B5EF4-FFF2-40B4-BE49-F238E27FC236}">
                <a16:creationId xmlns:a16="http://schemas.microsoft.com/office/drawing/2014/main" id="{A316D23D-DF21-9532-293D-B0E08A84D2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94" y="79169"/>
            <a:ext cx="1834829" cy="989337"/>
          </a:xfrm>
          <a:prstGeom prst="rect">
            <a:avLst/>
          </a:prstGeom>
        </p:spPr>
      </p:pic>
      <p:sp>
        <p:nvSpPr>
          <p:cNvPr id="5" name="Text Box 16">
            <a:extLst>
              <a:ext uri="{FF2B5EF4-FFF2-40B4-BE49-F238E27FC236}">
                <a16:creationId xmlns:a16="http://schemas.microsoft.com/office/drawing/2014/main" id="{6A6DE41E-4EB2-08BC-6F6A-3AA48092C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16" y="6226947"/>
            <a:ext cx="8963747" cy="3262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1000"/>
              </a:spcAft>
            </a:pPr>
            <a:r>
              <a:rPr lang="fr-FR" altLang="fr-FR" sz="1400" b="1" dirty="0">
                <a:solidFill>
                  <a:srgbClr val="34352A"/>
                </a:solidFill>
                <a:latin typeface="Arial Narrow" panose="020B0604020202020204" pitchFamily="34" charset="0"/>
              </a:rPr>
              <a:t>RÉUNION PUBLIQUE à </a:t>
            </a:r>
            <a:r>
              <a:rPr lang="fr-FR" altLang="fr-FR" sz="1400" b="1" dirty="0">
                <a:solidFill>
                  <a:srgbClr val="E46C0A"/>
                </a:solidFill>
                <a:latin typeface="Arial Narrow" panose="020B0604020202020204" pitchFamily="34" charset="0"/>
              </a:rPr>
              <a:t>POUZAUGES </a:t>
            </a:r>
            <a:r>
              <a:rPr lang="fr-FR" altLang="fr-FR" sz="1400" b="1" dirty="0">
                <a:solidFill>
                  <a:srgbClr val="34352A"/>
                </a:solidFill>
                <a:latin typeface="Arial Narrow" panose="020B0604020202020204" pitchFamily="34" charset="0"/>
              </a:rPr>
              <a:t>le 17 octobre 2023 : « Présentation du projet d’AVAP 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60352A50-473E-F2F9-4CB7-E13E0EDC7755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25662E07-0D3A-54DE-7C33-676E93201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1" y="279191"/>
            <a:ext cx="872274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</a:t>
            </a:r>
            <a:r>
              <a:rPr lang="fr-FR" altLang="fr-FR" sz="2800" b="1" dirty="0">
                <a:latin typeface="Arial Narrow" panose="020B0604020202020204" pitchFamily="34" charset="0"/>
              </a:rPr>
              <a:t>ntroduction par Mme le Maire : </a:t>
            </a:r>
          </a:p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Une ambition communale pour la mise en valeur des patrimoines de POUZAUGES</a:t>
            </a:r>
            <a:endParaRPr lang="fr-FR" altLang="fr-FR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9489A23-7B6B-E621-AE61-67B5E0D3C027}"/>
              </a:ext>
            </a:extLst>
          </p:cNvPr>
          <p:cNvSpPr txBox="1"/>
          <p:nvPr/>
        </p:nvSpPr>
        <p:spPr>
          <a:xfrm>
            <a:off x="357809" y="1720021"/>
            <a:ext cx="841513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0"/>
              </a:spcAft>
            </a:pPr>
            <a:r>
              <a:rPr lang="fr-FR" sz="2400" b="1" i="0" u="sng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Aujourd’hui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une protection du patrimoine effective sur Pouzauges depuis 1992, avec :</a:t>
            </a:r>
            <a:endParaRPr lang="fr-FR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 une zone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ZPPAUP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(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Z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one de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P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rotection du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P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atrimoine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A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rchitectural,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U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rbain et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P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aysager), et,</a:t>
            </a:r>
          </a:p>
          <a:p>
            <a:pPr algn="l">
              <a:spcAft>
                <a:spcPts val="0"/>
              </a:spcAft>
            </a:pP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 le label </a:t>
            </a:r>
            <a:r>
              <a:rPr lang="fr-FR" sz="2400" b="1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« </a:t>
            </a:r>
            <a:r>
              <a:rPr lang="fr-FR" sz="2400" b="1" i="0" u="none" strike="noStrike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Petites Cités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de Caractère 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»</a:t>
            </a:r>
          </a:p>
          <a:p>
            <a:pPr algn="l">
              <a:spcAft>
                <a:spcPts val="0"/>
              </a:spcAft>
            </a:pP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>
              <a:spcAft>
                <a:spcPts val="0"/>
              </a:spcAft>
            </a:pPr>
            <a:r>
              <a:rPr lang="fr-FR" sz="2400" b="1" i="0" u="sng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Demain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la transformation en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AVAP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(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A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ire de mise en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V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aleur de l’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A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rchitecture et du </a:t>
            </a:r>
            <a:r>
              <a:rPr lang="fr-FR" sz="2400" b="1" i="0" u="none" strike="noStrike" dirty="0">
                <a:solidFill>
                  <a:srgbClr val="E46C0A"/>
                </a:solidFill>
                <a:effectLst/>
                <a:latin typeface="Calibri" panose="020F0502020204030204" pitchFamily="34" charset="0"/>
              </a:rPr>
              <a:t>P</a:t>
            </a: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atrimoine) :</a:t>
            </a:r>
            <a:endParaRPr lang="fr-FR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• Va mieux répondre aux enjeux actuels de protection en tenant compte des évolutions,</a:t>
            </a:r>
            <a:endParaRPr lang="fr-FR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• Va se doter d’un règlement qui permettra :</a:t>
            </a:r>
            <a:endParaRPr lang="fr-FR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indent="449580" algn="l">
              <a:spcAft>
                <a:spcPts val="0"/>
              </a:spcAft>
            </a:pP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 à chacun de s’informer,</a:t>
            </a:r>
            <a:endParaRPr lang="fr-FR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indent="449580" algn="l">
              <a:spcAft>
                <a:spcPts val="0"/>
              </a:spcAft>
            </a:pPr>
            <a:r>
              <a:rPr lang="fr-FR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 de faciliter l’instruction des autorisations de travaux.  </a:t>
            </a:r>
            <a:endParaRPr lang="fr-FR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30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logo&#10;&#10;Description générée automatiquement">
            <a:extLst>
              <a:ext uri="{FF2B5EF4-FFF2-40B4-BE49-F238E27FC236}">
                <a16:creationId xmlns:a16="http://schemas.microsoft.com/office/drawing/2014/main" id="{20AA2B59-8D9C-6E5B-70CB-8AE2DFF3BF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1534" y="93663"/>
            <a:ext cx="1657576" cy="893762"/>
          </a:xfrm>
          <a:prstGeom prst="rect">
            <a:avLst/>
          </a:prstGeom>
        </p:spPr>
      </p:pic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2" name="Text Box 10">
            <a:extLst>
              <a:ext uri="{FF2B5EF4-FFF2-40B4-BE49-F238E27FC236}">
                <a16:creationId xmlns:a16="http://schemas.microsoft.com/office/drawing/2014/main" id="{51BF1010-548E-116A-ADAD-1EF5AE56F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2" y="279191"/>
            <a:ext cx="7231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</a:t>
            </a:r>
            <a:r>
              <a:rPr lang="fr-FR" altLang="fr-FR" sz="2800" b="1" dirty="0">
                <a:latin typeface="Arial Narrow" panose="020B0604020202020204" pitchFamily="34" charset="0"/>
              </a:rPr>
              <a:t>ntercommunalité :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Outils adaptés </a:t>
            </a:r>
            <a:r>
              <a:rPr lang="fr-FR" altLang="fr-FR" sz="2800" b="1" dirty="0">
                <a:latin typeface="Arial Narrow" panose="020B0604020202020204" pitchFamily="34" charset="0"/>
              </a:rPr>
              <a:t>aux territoires</a:t>
            </a:r>
            <a:endParaRPr lang="fr-FR" altLang="fr-FR" b="1" dirty="0"/>
          </a:p>
        </p:txBody>
      </p:sp>
      <p:sp>
        <p:nvSpPr>
          <p:cNvPr id="13" name="Text Box 1773">
            <a:extLst>
              <a:ext uri="{FF2B5EF4-FFF2-40B4-BE49-F238E27FC236}">
                <a16:creationId xmlns:a16="http://schemas.microsoft.com/office/drawing/2014/main" id="{D078B698-41EA-5D10-5D32-6D48C78AF2F2}"/>
              </a:ext>
            </a:extLst>
          </p:cNvPr>
          <p:cNvSpPr txBox="1">
            <a:spLocks/>
          </p:cNvSpPr>
          <p:nvPr/>
        </p:nvSpPr>
        <p:spPr bwMode="auto">
          <a:xfrm>
            <a:off x="164891" y="6145090"/>
            <a:ext cx="2579746" cy="33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r"/>
            <a:r>
              <a:rPr lang="fr-FR" sz="9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territoire de l’intercommunalité, les abords des monuments historiques, le projet de SPR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D29496-9476-408E-3A64-DB3F53DDD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91" y="1350092"/>
            <a:ext cx="2579746" cy="4247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600" dirty="0"/>
              <a:t>Après des échanges à la fin de 2022 avec les communes, elles se sont prononcées pour :</a:t>
            </a:r>
          </a:p>
          <a:p>
            <a:endParaRPr lang="fr-FR" altLang="fr-FR" sz="1600" dirty="0"/>
          </a:p>
          <a:p>
            <a:r>
              <a:rPr lang="fr-FR" altLang="fr-FR" sz="1600" b="1" dirty="0"/>
              <a:t>- </a:t>
            </a:r>
            <a:r>
              <a:rPr lang="fr-FR" altLang="fr-FR" sz="1600" b="1" dirty="0">
                <a:solidFill>
                  <a:srgbClr val="E46C0A"/>
                </a:solidFill>
              </a:rPr>
              <a:t>Achever l’AVAP </a:t>
            </a:r>
            <a:r>
              <a:rPr lang="fr-FR" altLang="fr-FR" sz="1400" dirty="0"/>
              <a:t>: </a:t>
            </a:r>
          </a:p>
          <a:p>
            <a:r>
              <a:rPr lang="fr-FR" altLang="fr-FR" sz="1400" dirty="0"/>
              <a:t>POUZAUGES &amp; SEVREMONT </a:t>
            </a:r>
            <a:r>
              <a:rPr lang="fr-FR" altLang="fr-FR" sz="1400" i="1" dirty="0"/>
              <a:t>(La Flocellière, Châtelliers-Châteaumur, La Pommeraie-sur-Sèvre)</a:t>
            </a:r>
          </a:p>
          <a:p>
            <a:endParaRPr lang="fr-FR" altLang="fr-FR" sz="1400" i="1" dirty="0"/>
          </a:p>
          <a:p>
            <a:r>
              <a:rPr lang="fr-FR" altLang="fr-FR" sz="1600" b="1" dirty="0"/>
              <a:t>- </a:t>
            </a:r>
            <a:r>
              <a:rPr lang="fr-FR" altLang="fr-FR" sz="1600" b="1" dirty="0">
                <a:solidFill>
                  <a:srgbClr val="E46C0A"/>
                </a:solidFill>
              </a:rPr>
              <a:t>Établir des PDA</a:t>
            </a:r>
            <a:r>
              <a:rPr lang="fr-FR" altLang="fr-FR" sz="1600" b="1" dirty="0"/>
              <a:t> </a:t>
            </a:r>
            <a:r>
              <a:rPr lang="fr-FR" altLang="fr-FR" sz="1400" dirty="0"/>
              <a:t>: MONTOURNAIS, RÉAUMUR, Le BOUPÈRE,</a:t>
            </a:r>
          </a:p>
          <a:p>
            <a:endParaRPr lang="fr-FR" altLang="fr-FR" sz="1400" dirty="0"/>
          </a:p>
          <a:p>
            <a:r>
              <a:rPr lang="fr-FR" altLang="fr-FR" sz="1600" b="1" dirty="0"/>
              <a:t>- </a:t>
            </a:r>
            <a:r>
              <a:rPr lang="fr-FR" altLang="fr-FR" sz="1600" b="1" dirty="0">
                <a:solidFill>
                  <a:srgbClr val="E46C0A"/>
                </a:solidFill>
              </a:rPr>
              <a:t>Créer une OAP </a:t>
            </a:r>
            <a:r>
              <a:rPr lang="fr-FR" altLang="fr-FR" sz="1600" b="1" dirty="0"/>
              <a:t>« Patrimoine » </a:t>
            </a:r>
            <a:r>
              <a:rPr lang="fr-FR" altLang="fr-FR" sz="1400" dirty="0"/>
              <a:t>pour certaines communes.</a:t>
            </a:r>
          </a:p>
        </p:txBody>
      </p:sp>
      <p:pic>
        <p:nvPicPr>
          <p:cNvPr id="14" name="Image 13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DF26234D-6FD6-F9B2-5715-2276C31F63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2582" y="954045"/>
            <a:ext cx="5986527" cy="5597695"/>
          </a:xfrm>
          <a:prstGeom prst="rect">
            <a:avLst/>
          </a:prstGeom>
          <a:ln>
            <a:solidFill>
              <a:schemeClr val="accent6"/>
            </a:solidFill>
          </a:ln>
        </p:spPr>
      </p:pic>
    </p:spTree>
    <p:extLst>
      <p:ext uri="{BB962C8B-B14F-4D97-AF65-F5344CB8AC3E}">
        <p14:creationId xmlns:p14="http://schemas.microsoft.com/office/powerpoint/2010/main" val="114976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01202" y="1134765"/>
            <a:ext cx="3976098" cy="5386090"/>
          </a:xfrm>
          <a:ln>
            <a:solidFill>
              <a:schemeClr val="accent6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RAPPEL DE LA LOI</a:t>
            </a:r>
          </a:p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Article L. 631-1, code du patrimoine </a:t>
            </a:r>
            <a:endParaRPr lang="fr-FR" sz="1500" dirty="0">
              <a:solidFill>
                <a:schemeClr val="accent6"/>
              </a:solidFill>
            </a:endParaRPr>
          </a:p>
          <a:p>
            <a:pPr marL="0" indent="0" algn="ctr">
              <a:buNone/>
            </a:pPr>
            <a:r>
              <a:rPr lang="fr-FR" sz="1200" i="1" dirty="0"/>
              <a:t>« Sont </a:t>
            </a:r>
            <a:r>
              <a:rPr lang="fr-FR" sz="1200" b="1" i="1" dirty="0"/>
              <a:t>classés au titre des sites patrimoniaux remarquables (SPR) </a:t>
            </a:r>
            <a:r>
              <a:rPr lang="fr-FR" sz="1200" i="1" dirty="0"/>
              <a:t>les </a:t>
            </a:r>
            <a:r>
              <a:rPr lang="fr-FR" sz="1200" b="1" i="1" dirty="0"/>
              <a:t>villes</a:t>
            </a:r>
            <a:r>
              <a:rPr lang="fr-FR" sz="1200" i="1" dirty="0"/>
              <a:t>, villages ou quartiers dont la conservation, la restauration, la réhabilitation ou la mise en valeur présente, au </a:t>
            </a:r>
            <a:r>
              <a:rPr lang="fr-FR" sz="1200" b="1" i="1" dirty="0"/>
              <a:t>point de vue historique, architectural, archéologique, artistique ou paysager, un intérêt public</a:t>
            </a:r>
            <a:r>
              <a:rPr lang="fr-FR" sz="1200" i="1" dirty="0"/>
              <a:t>.</a:t>
            </a:r>
          </a:p>
          <a:p>
            <a:pPr marL="0" indent="0" algn="ctr">
              <a:buNone/>
            </a:pPr>
            <a:r>
              <a:rPr lang="fr-FR" sz="1200" dirty="0"/>
              <a:t>[…] </a:t>
            </a:r>
            <a:r>
              <a:rPr lang="fr-FR" sz="1200" i="1" dirty="0"/>
              <a:t>Le classement au titre des sites patrimoniaux remarquables a </a:t>
            </a:r>
            <a:r>
              <a:rPr lang="fr-FR" sz="1200" b="1" i="1" dirty="0"/>
              <a:t>le caractère de servitude d’utilité publique </a:t>
            </a:r>
            <a:r>
              <a:rPr lang="fr-FR" sz="1200" dirty="0"/>
              <a:t>[…] </a:t>
            </a:r>
            <a:r>
              <a:rPr lang="fr-FR" sz="1200" i="1" dirty="0"/>
              <a:t>».</a:t>
            </a:r>
          </a:p>
          <a:p>
            <a:pPr marL="0" indent="0" algn="ctr">
              <a:buNone/>
            </a:pPr>
            <a:endParaRPr lang="fr-FR" sz="1200" i="1" dirty="0"/>
          </a:p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Article L. 632-1, code du patrimoine </a:t>
            </a:r>
          </a:p>
          <a:p>
            <a:pPr marL="0" indent="0" algn="ctr">
              <a:buNone/>
            </a:pPr>
            <a:r>
              <a:rPr lang="fr-FR" sz="1200" dirty="0"/>
              <a:t>« </a:t>
            </a:r>
            <a:r>
              <a:rPr lang="fr-FR" sz="1200" i="1" dirty="0"/>
              <a:t>Dans un </a:t>
            </a:r>
            <a:r>
              <a:rPr lang="fr-FR" sz="1200" b="1" i="1" dirty="0"/>
              <a:t>SPR</a:t>
            </a:r>
            <a:r>
              <a:rPr lang="fr-FR" sz="1200" i="1" dirty="0"/>
              <a:t> sont soumis à une autorisation préalable les travaux </a:t>
            </a:r>
            <a:r>
              <a:rPr lang="fr-FR" sz="1200" b="1" i="1" dirty="0"/>
              <a:t>susceptibles de modifier </a:t>
            </a:r>
            <a:r>
              <a:rPr lang="fr-FR" sz="1200" i="1" dirty="0"/>
              <a:t>:</a:t>
            </a:r>
          </a:p>
          <a:p>
            <a:pPr marL="0" indent="0" algn="ctr">
              <a:buNone/>
            </a:pPr>
            <a:r>
              <a:rPr lang="fr-FR" sz="1200" i="1" dirty="0"/>
              <a:t>- l'état des </a:t>
            </a:r>
            <a:r>
              <a:rPr lang="fr-FR" sz="1200" b="1" i="1" dirty="0"/>
              <a:t>parties extérieures </a:t>
            </a:r>
            <a:r>
              <a:rPr lang="fr-FR" sz="1200" i="1" dirty="0"/>
              <a:t>des immeubles bâtis, y compris du second œuvre, […].</a:t>
            </a:r>
          </a:p>
          <a:p>
            <a:pPr marL="0" indent="0" algn="ctr">
              <a:buNone/>
            </a:pPr>
            <a:endParaRPr lang="fr-FR" sz="1200" i="1" dirty="0"/>
          </a:p>
          <a:p>
            <a:pPr marL="0" indent="0" algn="ctr">
              <a:buNone/>
            </a:pPr>
            <a:r>
              <a:rPr lang="fr-FR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Article L. xxx-1, code du patrimoine </a:t>
            </a:r>
          </a:p>
          <a:p>
            <a:pPr marL="0" indent="0" algn="ctr">
              <a:buNone/>
            </a:pPr>
            <a:r>
              <a:rPr lang="fr-FR" sz="1200" i="1" dirty="0"/>
              <a:t>« …les projets sont soumis à </a:t>
            </a:r>
            <a:r>
              <a:rPr lang="fr-FR" sz="1200" b="1" i="1" dirty="0"/>
              <a:t>l’avis conforme </a:t>
            </a:r>
            <a:r>
              <a:rPr lang="fr-FR" sz="1200" i="1" dirty="0"/>
              <a:t>de l’architecte des bâtiments de France (ABF) qui applique le règlement de l’AVAP… »</a:t>
            </a:r>
          </a:p>
          <a:p>
            <a:pPr marL="0" indent="0" algn="ctr">
              <a:buNone/>
            </a:pPr>
            <a:endParaRPr lang="fr-FR" sz="1200" i="1" dirty="0"/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</a:rPr>
              <a:t>Article L. L621-30, code du patrimoine </a:t>
            </a:r>
          </a:p>
          <a:p>
            <a:pPr marL="0" indent="0" algn="ctr">
              <a:buNone/>
            </a:pPr>
            <a:r>
              <a:rPr lang="fr-FR" sz="1200" i="1" dirty="0"/>
              <a:t>« …</a:t>
            </a:r>
            <a:r>
              <a:rPr lang="fr-FR" sz="1200" b="1" i="1" dirty="0"/>
              <a:t>dans</a:t>
            </a:r>
            <a:r>
              <a:rPr lang="fr-FR" sz="1200" i="1" dirty="0"/>
              <a:t> un SPR, la servitude des abords de 500m des monuments historiques (servitude AC1) est suspendue… »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6FDDDBF-F3EB-EA75-0E9E-B24D0346704C}"/>
              </a:ext>
            </a:extLst>
          </p:cNvPr>
          <p:cNvSpPr txBox="1"/>
          <p:nvPr/>
        </p:nvSpPr>
        <p:spPr>
          <a:xfrm>
            <a:off x="228600" y="1138873"/>
            <a:ext cx="463450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solidFill>
                  <a:srgbClr val="55370A"/>
                </a:solidFill>
                <a:latin typeface="Helvetica" pitchFamily="2" charset="0"/>
              </a:rPr>
              <a:t>Définition du SPR = </a:t>
            </a:r>
            <a:r>
              <a:rPr lang="fr-FR" b="1" dirty="0">
                <a:solidFill>
                  <a:srgbClr val="FF0000"/>
                </a:solidFill>
                <a:latin typeface="Helvetica" pitchFamily="2" charset="0"/>
              </a:rPr>
              <a:t>le contenant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Un 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Site Patrimonial Remarquable </a:t>
            </a:r>
            <a:r>
              <a:rPr lang="fr-FR" sz="1400" dirty="0">
                <a:solidFill>
                  <a:srgbClr val="E46C0A"/>
                </a:solidFill>
                <a:latin typeface="Helvetica" pitchFamily="2" charset="0"/>
              </a:rPr>
              <a:t>(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SPR</a:t>
            </a:r>
            <a:r>
              <a:rPr lang="fr-FR" sz="1400" dirty="0">
                <a:solidFill>
                  <a:srgbClr val="E46C0A"/>
                </a:solidFill>
                <a:latin typeface="Helvetica" pitchFamily="2" charset="0"/>
              </a:rPr>
              <a:t>)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est défini par </a:t>
            </a:r>
            <a:r>
              <a:rPr lang="fr-FR" sz="1400" b="1" dirty="0">
                <a:solidFill>
                  <a:srgbClr val="000000"/>
                </a:solidFill>
                <a:latin typeface="Helvetica" pitchFamily="2" charset="0"/>
              </a:rPr>
              <a:t>un périmètre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qui contient les patrimoines historiques majeurs d’un territoire.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C’est un 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classement National reconnu d’intérêt public</a:t>
            </a:r>
            <a:r>
              <a:rPr lang="fr-FR" sz="1400" b="1" dirty="0">
                <a:solidFill>
                  <a:srgbClr val="000000"/>
                </a:solidFill>
                <a:latin typeface="Helvetica" pitchFamily="2" charset="0"/>
              </a:rPr>
              <a:t>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et à ce titre, l’emprise du SPR est une servitude d’utilité publique annexée au PLU(i). 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Un </a:t>
            </a:r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SPR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 c’est donc une </a:t>
            </a:r>
            <a:r>
              <a:rPr lang="fr-FR" sz="1400" b="1" dirty="0">
                <a:solidFill>
                  <a:srgbClr val="000000"/>
                </a:solidFill>
                <a:latin typeface="Helvetica" pitchFamily="2" charset="0"/>
              </a:rPr>
              <a:t>emprise matérialisée du territoire communal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 dans laquelle se concentre les éléments patrimoniaux les plus emblématiques.</a:t>
            </a:r>
          </a:p>
          <a:p>
            <a:pPr algn="just"/>
            <a:endParaRPr lang="fr-FR" sz="1400" dirty="0">
              <a:solidFill>
                <a:srgbClr val="000000"/>
              </a:solidFill>
              <a:latin typeface="Helvetica" pitchFamily="2" charset="0"/>
            </a:endParaRPr>
          </a:p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55370A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Pourquoi une AVAP =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le contenu</a:t>
            </a:r>
            <a:endParaRPr lang="fr-FR" sz="1400" dirty="0">
              <a:solidFill>
                <a:srgbClr val="FF0000"/>
              </a:solidFill>
              <a:latin typeface="Helvetica" pitchFamily="2" charset="0"/>
            </a:endParaRP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…Une fois que l’emprise du </a:t>
            </a:r>
            <a:r>
              <a:rPr lang="fr-FR" sz="1400" dirty="0">
                <a:solidFill>
                  <a:srgbClr val="E46C0A"/>
                </a:solidFill>
                <a:latin typeface="Helvetica" pitchFamily="2" charset="0"/>
              </a:rPr>
              <a:t>SPR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 est matérialisée comment identifier et gérer les évolutions des éléments : immeubles bâtis, espaces libres (privés / publics), cours, jardins, objets isolés ?</a:t>
            </a:r>
          </a:p>
          <a:p>
            <a:pPr algn="just"/>
            <a:r>
              <a:rPr lang="fr-FR" sz="1400" b="1" dirty="0">
                <a:solidFill>
                  <a:srgbClr val="E46C0A"/>
                </a:solidFill>
                <a:latin typeface="Helvetica" pitchFamily="2" charset="0"/>
              </a:rPr>
              <a:t>L’Aire de mise en Valeur de l’Architecture et du Patrimoine (AVAP) </a:t>
            </a:r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est l’outil (le règlement) qui va être utilisé au quotidien pour gérer les évolutions des éléments contenus dans le SPR.</a:t>
            </a:r>
          </a:p>
          <a:p>
            <a:pPr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Le dossier de l’AVAP est constitué par :</a:t>
            </a:r>
          </a:p>
          <a:p>
            <a:pPr lvl="1"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• un Rapport de Présentation, </a:t>
            </a:r>
          </a:p>
          <a:p>
            <a:pPr lvl="1"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• un (ou des) document(s) graphique(s), </a:t>
            </a:r>
          </a:p>
          <a:p>
            <a:pPr lvl="1" algn="just"/>
            <a:r>
              <a:rPr lang="fr-FR" sz="1400" dirty="0">
                <a:solidFill>
                  <a:srgbClr val="000000"/>
                </a:solidFill>
                <a:latin typeface="Helvetica" pitchFamily="2" charset="0"/>
              </a:rPr>
              <a:t>• un règlement écrit.</a:t>
            </a:r>
            <a:endParaRPr lang="fr-FR" sz="14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8F061A8-7486-5DE3-F57C-EA6868F1CDA5}"/>
              </a:ext>
            </a:extLst>
          </p:cNvPr>
          <p:cNvSpPr txBox="1"/>
          <p:nvPr/>
        </p:nvSpPr>
        <p:spPr>
          <a:xfrm>
            <a:off x="131676" y="717253"/>
            <a:ext cx="73247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2000" rtl="0"/>
            <a:r>
              <a:rPr lang="fr-FR" sz="2200" b="1" i="0" u="none" strike="noStrike" kern="1200" dirty="0">
                <a:solidFill>
                  <a:srgbClr val="55370A"/>
                </a:solidFill>
                <a:latin typeface="Helvetica" pitchFamily="2" charset="0"/>
              </a:rPr>
              <a:t>Des outils pour gérer les évolutions des Patrimoines</a:t>
            </a:r>
          </a:p>
        </p:txBody>
      </p:sp>
      <p:sp>
        <p:nvSpPr>
          <p:cNvPr id="14" name="Espace réservé du pied de page 5">
            <a:extLst>
              <a:ext uri="{FF2B5EF4-FFF2-40B4-BE49-F238E27FC236}">
                <a16:creationId xmlns:a16="http://schemas.microsoft.com/office/drawing/2014/main" id="{EFBE46D2-E3DE-E739-7CC0-2248AA90C340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pic>
        <p:nvPicPr>
          <p:cNvPr id="15" name="Image 14" descr="Une image contenant logo&#10;&#10;Description générée automatiquement">
            <a:extLst>
              <a:ext uri="{FF2B5EF4-FFF2-40B4-BE49-F238E27FC236}">
                <a16:creationId xmlns:a16="http://schemas.microsoft.com/office/drawing/2014/main" id="{EFC15CE2-7DBE-6CC8-017B-805B8A770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1534" y="93663"/>
            <a:ext cx="1657576" cy="893762"/>
          </a:xfrm>
          <a:prstGeom prst="rect">
            <a:avLst/>
          </a:prstGeom>
        </p:spPr>
      </p:pic>
      <p:sp>
        <p:nvSpPr>
          <p:cNvPr id="16" name="Text Box 10">
            <a:extLst>
              <a:ext uri="{FF2B5EF4-FFF2-40B4-BE49-F238E27FC236}">
                <a16:creationId xmlns:a16="http://schemas.microsoft.com/office/drawing/2014/main" id="{76D067A0-0374-0B6B-E376-914B88B8D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22" y="279191"/>
            <a:ext cx="7231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I</a:t>
            </a:r>
            <a:r>
              <a:rPr lang="fr-FR" altLang="fr-FR" sz="2800" b="1" dirty="0">
                <a:latin typeface="Arial Narrow" panose="020B0604020202020204" pitchFamily="34" charset="0"/>
              </a:rPr>
              <a:t>ntroduction :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SPR</a:t>
            </a:r>
            <a:r>
              <a:rPr lang="fr-FR" altLang="fr-FR" sz="2800" b="1" dirty="0">
                <a:latin typeface="Arial Narrow" panose="020B0604020202020204" pitchFamily="34" charset="0"/>
              </a:rPr>
              <a:t> /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AVAP </a:t>
            </a:r>
            <a:r>
              <a:rPr lang="fr-FR" altLang="fr-FR" sz="2800" b="1" dirty="0">
                <a:latin typeface="Arial Narrow" panose="020B0604020202020204" pitchFamily="34" charset="0"/>
              </a:rPr>
              <a:t>(ex ZPPAUP)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 </a:t>
            </a:r>
            <a:r>
              <a:rPr lang="fr-FR" altLang="fr-FR" sz="2800" b="1" dirty="0">
                <a:latin typeface="Arial Narrow" panose="020B0604020202020204" pitchFamily="34" charset="0"/>
              </a:rPr>
              <a:t>!!!</a:t>
            </a:r>
            <a:endParaRPr lang="fr-FR" altLang="fr-FR" b="1" dirty="0"/>
          </a:p>
        </p:txBody>
      </p:sp>
    </p:spTree>
    <p:extLst>
      <p:ext uri="{BB962C8B-B14F-4D97-AF65-F5344CB8AC3E}">
        <p14:creationId xmlns:p14="http://schemas.microsoft.com/office/powerpoint/2010/main" val="3866308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oneTexte 4">
            <a:extLst>
              <a:ext uri="{FF2B5EF4-FFF2-40B4-BE49-F238E27FC236}">
                <a16:creationId xmlns:a16="http://schemas.microsoft.com/office/drawing/2014/main" id="{CF297205-9CAA-FE95-DCC3-8CEF62BFF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85" y="90488"/>
            <a:ext cx="8785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fr-FR" altLang="fr-FR" sz="2400" b="1" dirty="0">
                <a:solidFill>
                  <a:srgbClr val="E46C0A"/>
                </a:solidFill>
              </a:rPr>
              <a:t>I</a:t>
            </a:r>
            <a:r>
              <a:rPr lang="fr-FR" altLang="fr-FR" sz="2400" b="1" dirty="0"/>
              <a:t>nstructions </a:t>
            </a:r>
            <a:r>
              <a:rPr lang="fr-FR" altLang="fr-FR" sz="2400" b="1" dirty="0">
                <a:solidFill>
                  <a:srgbClr val="E46C0A"/>
                </a:solidFill>
              </a:rPr>
              <a:t>autorisations de travaux </a:t>
            </a:r>
            <a:r>
              <a:rPr lang="fr-FR" altLang="fr-FR" sz="2400" b="1" dirty="0"/>
              <a:t>: ce qui va changer</a:t>
            </a:r>
            <a:r>
              <a:rPr lang="fr-FR" altLang="fr-FR" sz="2400" b="1" dirty="0">
                <a:solidFill>
                  <a:srgbClr val="E46C0A"/>
                </a:solidFill>
              </a:rPr>
              <a:t> </a:t>
            </a:r>
          </a:p>
        </p:txBody>
      </p:sp>
      <p:sp>
        <p:nvSpPr>
          <p:cNvPr id="22" name="Espace réservé du pied de page 5">
            <a:extLst>
              <a:ext uri="{FF2B5EF4-FFF2-40B4-BE49-F238E27FC236}">
                <a16:creationId xmlns:a16="http://schemas.microsoft.com/office/drawing/2014/main" id="{77974D1B-C5F0-0BCC-73B1-37E2DE255F9C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38" name="Text Box 2406">
            <a:extLst>
              <a:ext uri="{FF2B5EF4-FFF2-40B4-BE49-F238E27FC236}">
                <a16:creationId xmlns:a16="http://schemas.microsoft.com/office/drawing/2014/main" id="{0F8B7A74-6666-0AEF-F2E9-C65EDC1DE26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1454109" y="4479580"/>
            <a:ext cx="182006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vert270" wrap="square" lIns="0" tIns="0" rIns="0" bIns="0" anchor="t" anchorCtr="0" upright="1">
            <a:noAutofit/>
          </a:bodyPr>
          <a:lstStyle/>
          <a:p>
            <a:pPr algn="ctr"/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SPR envisagé pour SEVREMONT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23C07CC7-82D6-40B3-39A2-624DC9992D6C}"/>
              </a:ext>
            </a:extLst>
          </p:cNvPr>
          <p:cNvCxnSpPr>
            <a:cxnSpLocks/>
          </p:cNvCxnSpPr>
          <p:nvPr/>
        </p:nvCxnSpPr>
        <p:spPr>
          <a:xfrm flipV="1">
            <a:off x="3379304" y="431874"/>
            <a:ext cx="0" cy="593124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:a16="http://schemas.microsoft.com/office/drawing/2014/main" id="{ABFEBA05-0CDF-76E8-C28F-B7CE001BBB54}"/>
              </a:ext>
            </a:extLst>
          </p:cNvPr>
          <p:cNvSpPr txBox="1"/>
          <p:nvPr/>
        </p:nvSpPr>
        <p:spPr>
          <a:xfrm>
            <a:off x="243753" y="431874"/>
            <a:ext cx="30427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/>
              <a:t>Aujourd’hui : </a:t>
            </a:r>
          </a:p>
          <a:p>
            <a:r>
              <a:rPr lang="fr-FR" b="1" dirty="0">
                <a:solidFill>
                  <a:srgbClr val="E46C0A"/>
                </a:solidFill>
              </a:rPr>
              <a:t>Une ZPPAUP vieillissante</a:t>
            </a:r>
          </a:p>
        </p:txBody>
      </p:sp>
      <p:sp>
        <p:nvSpPr>
          <p:cNvPr id="44" name="Flèche vers le bas 43">
            <a:extLst>
              <a:ext uri="{FF2B5EF4-FFF2-40B4-BE49-F238E27FC236}">
                <a16:creationId xmlns:a16="http://schemas.microsoft.com/office/drawing/2014/main" id="{012B8F2A-827E-DF5F-53C9-4CE1289A4001}"/>
              </a:ext>
            </a:extLst>
          </p:cNvPr>
          <p:cNvSpPr/>
          <p:nvPr/>
        </p:nvSpPr>
        <p:spPr>
          <a:xfrm rot="16200000">
            <a:off x="3267952" y="5606666"/>
            <a:ext cx="216849" cy="31845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Flèche vers le bas 44">
            <a:extLst>
              <a:ext uri="{FF2B5EF4-FFF2-40B4-BE49-F238E27FC236}">
                <a16:creationId xmlns:a16="http://schemas.microsoft.com/office/drawing/2014/main" id="{E0169007-60E5-CD58-CBDD-EDEE73B45B39}"/>
              </a:ext>
            </a:extLst>
          </p:cNvPr>
          <p:cNvSpPr/>
          <p:nvPr/>
        </p:nvSpPr>
        <p:spPr>
          <a:xfrm rot="16200000">
            <a:off x="3267952" y="2059894"/>
            <a:ext cx="216849" cy="31845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7B8CC25B-B941-8099-827F-1856ECD8575C}"/>
              </a:ext>
            </a:extLst>
          </p:cNvPr>
          <p:cNvSpPr txBox="1"/>
          <p:nvPr/>
        </p:nvSpPr>
        <p:spPr>
          <a:xfrm>
            <a:off x="218742" y="5983069"/>
            <a:ext cx="2918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46C0A"/>
                </a:solidFill>
              </a:rPr>
              <a:t>Avis ABF « évalué » en l’absence de précisions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C6B08091-F408-2BDC-1430-65E6F5CBE4A8}"/>
              </a:ext>
            </a:extLst>
          </p:cNvPr>
          <p:cNvSpPr txBox="1"/>
          <p:nvPr/>
        </p:nvSpPr>
        <p:spPr>
          <a:xfrm>
            <a:off x="3621177" y="421043"/>
            <a:ext cx="51635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Demain : </a:t>
            </a:r>
            <a:r>
              <a:rPr lang="fr-FR" b="1" dirty="0">
                <a:solidFill>
                  <a:srgbClr val="002060"/>
                </a:solidFill>
              </a:rPr>
              <a:t>AVAP</a:t>
            </a:r>
            <a:r>
              <a:rPr lang="fr-FR" b="1" dirty="0">
                <a:solidFill>
                  <a:srgbClr val="E46C0A"/>
                </a:solidFill>
              </a:rPr>
              <a:t> </a:t>
            </a:r>
            <a:r>
              <a:rPr lang="fr-FR" b="1" dirty="0"/>
              <a:t>%</a:t>
            </a:r>
            <a:r>
              <a:rPr lang="fr-FR" b="1" dirty="0">
                <a:solidFill>
                  <a:srgbClr val="E46C0A"/>
                </a:solidFill>
              </a:rPr>
              <a:t> </a:t>
            </a:r>
            <a:r>
              <a:rPr lang="fr-FR" b="1" dirty="0">
                <a:solidFill>
                  <a:srgbClr val="C00000"/>
                </a:solidFill>
              </a:rPr>
              <a:t>ZPPAUP = </a:t>
            </a:r>
            <a:endParaRPr lang="fr-FR" b="1" dirty="0"/>
          </a:p>
          <a:p>
            <a:r>
              <a:rPr lang="fr-FR" b="1" dirty="0">
                <a:solidFill>
                  <a:srgbClr val="E46C0A"/>
                </a:solidFill>
              </a:rPr>
              <a:t>Des périmètres « corrigés »</a:t>
            </a:r>
          </a:p>
          <a:p>
            <a:r>
              <a:rPr lang="fr-FR" dirty="0"/>
              <a:t>+ Extraction de zones sans intérêt patrimonial</a:t>
            </a:r>
          </a:p>
          <a:p>
            <a:r>
              <a:rPr lang="fr-FR" dirty="0"/>
              <a:t>+ Compacité / Qualités environnementales</a:t>
            </a:r>
          </a:p>
          <a:p>
            <a:endParaRPr lang="fr-FR" b="1" dirty="0">
              <a:solidFill>
                <a:srgbClr val="E46C0A"/>
              </a:solidFill>
            </a:endParaRPr>
          </a:p>
        </p:txBody>
      </p:sp>
      <p:sp>
        <p:nvSpPr>
          <p:cNvPr id="52" name="Text Box 2406">
            <a:extLst>
              <a:ext uri="{FF2B5EF4-FFF2-40B4-BE49-F238E27FC236}">
                <a16:creationId xmlns:a16="http://schemas.microsoft.com/office/drawing/2014/main" id="{0B91D381-306B-CFC0-332B-F989510B65D6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1399397" y="2275975"/>
            <a:ext cx="182006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vert270" wrap="square" lIns="0" tIns="0" rIns="0" bIns="0" anchor="t" anchorCtr="0" upright="1">
            <a:noAutofit/>
          </a:bodyPr>
          <a:lstStyle/>
          <a:p>
            <a:pPr algn="ctr"/>
            <a:r>
              <a:rPr lang="fr-FR" sz="900" i="1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 Abords des MH de SEVREMONT</a:t>
            </a:r>
            <a:endParaRPr lang="fr-FR" sz="900" dirty="0">
              <a:effectLst/>
              <a:latin typeface="Arial Narrow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C6EF99BF-3977-DD7E-7004-153769490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31909" y="5498268"/>
            <a:ext cx="1926921" cy="162777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52932007-CFC8-ADC9-C31D-4E015CBCC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-14000" contrast="4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899" y="3711850"/>
            <a:ext cx="2893856" cy="2284310"/>
          </a:xfrm>
          <a:prstGeom prst="rect">
            <a:avLst/>
          </a:prstGeom>
        </p:spPr>
      </p:pic>
      <p:grpSp>
        <p:nvGrpSpPr>
          <p:cNvPr id="6" name="Group 2669">
            <a:extLst>
              <a:ext uri="{FF2B5EF4-FFF2-40B4-BE49-F238E27FC236}">
                <a16:creationId xmlns:a16="http://schemas.microsoft.com/office/drawing/2014/main" id="{B7D96544-4E94-0697-BD9E-543FDC852E63}"/>
              </a:ext>
            </a:extLst>
          </p:cNvPr>
          <p:cNvGrpSpPr>
            <a:grpSpLocks/>
          </p:cNvGrpSpPr>
          <p:nvPr/>
        </p:nvGrpSpPr>
        <p:grpSpPr bwMode="auto">
          <a:xfrm>
            <a:off x="279124" y="1061219"/>
            <a:ext cx="2908158" cy="2618361"/>
            <a:chOff x="9952" y="2918"/>
            <a:chExt cx="6242" cy="5620"/>
          </a:xfrm>
        </p:grpSpPr>
        <p:pic>
          <p:nvPicPr>
            <p:cNvPr id="7" name="Picture 2657">
              <a:extLst>
                <a:ext uri="{FF2B5EF4-FFF2-40B4-BE49-F238E27FC236}">
                  <a16:creationId xmlns:a16="http://schemas.microsoft.com/office/drawing/2014/main" id="{5406ADE4-895D-D9B2-AC33-14F4BE2ADE7E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lum bright="-24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2" y="2918"/>
              <a:ext cx="6135" cy="56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2659">
              <a:extLst>
                <a:ext uri="{FF2B5EF4-FFF2-40B4-BE49-F238E27FC236}">
                  <a16:creationId xmlns:a16="http://schemas.microsoft.com/office/drawing/2014/main" id="{15231B36-8CC1-974E-3C6D-BDA646EA5F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55" y="2991"/>
              <a:ext cx="2496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Le TERRIER MARTEAU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2660">
              <a:extLst>
                <a:ext uri="{FF2B5EF4-FFF2-40B4-BE49-F238E27FC236}">
                  <a16:creationId xmlns:a16="http://schemas.microsoft.com/office/drawing/2014/main" id="{6B2EB111-E836-3C98-5403-3006D1FA46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26" y="5130"/>
              <a:ext cx="2496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POUZAUGES VILLE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2661">
              <a:extLst>
                <a:ext uri="{FF2B5EF4-FFF2-40B4-BE49-F238E27FC236}">
                  <a16:creationId xmlns:a16="http://schemas.microsoft.com/office/drawing/2014/main" id="{64FD7010-6C8F-6593-25DC-7B195A6B78B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31" y="7337"/>
              <a:ext cx="2496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VIEUX-POUZAUGES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2662">
              <a:extLst>
                <a:ext uri="{FF2B5EF4-FFF2-40B4-BE49-F238E27FC236}">
                  <a16:creationId xmlns:a16="http://schemas.microsoft.com/office/drawing/2014/main" id="{7614AFBB-48E4-D0B0-25B0-3ABB635659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698" y="7840"/>
              <a:ext cx="2496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PUY-PAPIN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2663">
              <a:extLst>
                <a:ext uri="{FF2B5EF4-FFF2-40B4-BE49-F238E27FC236}">
                  <a16:creationId xmlns:a16="http://schemas.microsoft.com/office/drawing/2014/main" id="{B3C417A7-45F0-D27D-BF43-B0C53F8839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07" y="4349"/>
              <a:ext cx="2087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Le COTEAU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4EB1890-FEA2-A982-85C2-54831F4F87A2}"/>
              </a:ext>
            </a:extLst>
          </p:cNvPr>
          <p:cNvGrpSpPr/>
          <p:nvPr/>
        </p:nvGrpSpPr>
        <p:grpSpPr>
          <a:xfrm>
            <a:off x="3694182" y="1669602"/>
            <a:ext cx="5163557" cy="4290740"/>
            <a:chOff x="287959" y="1872966"/>
            <a:chExt cx="5447115" cy="4526367"/>
          </a:xfrm>
        </p:grpSpPr>
        <p:pic>
          <p:nvPicPr>
            <p:cNvPr id="20" name="Image 19" descr="Une image contenant carte&#10;&#10;Description générée automatiquement">
              <a:extLst>
                <a:ext uri="{FF2B5EF4-FFF2-40B4-BE49-F238E27FC236}">
                  <a16:creationId xmlns:a16="http://schemas.microsoft.com/office/drawing/2014/main" id="{6CDE1E0E-BFAA-9777-7AD4-A68041546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7959" y="1872966"/>
              <a:ext cx="5447115" cy="452636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3" name="Text Box 2664">
              <a:extLst>
                <a:ext uri="{FF2B5EF4-FFF2-40B4-BE49-F238E27FC236}">
                  <a16:creationId xmlns:a16="http://schemas.microsoft.com/office/drawing/2014/main" id="{C2C2246F-C866-3352-8B76-8F7C779BC79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76743" y="2006483"/>
              <a:ext cx="1130772" cy="29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Le TERRIER MARTEAU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2665">
              <a:extLst>
                <a:ext uri="{FF2B5EF4-FFF2-40B4-BE49-F238E27FC236}">
                  <a16:creationId xmlns:a16="http://schemas.microsoft.com/office/drawing/2014/main" id="{F5482F7F-2729-B028-7714-D77B40EB1AE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1528" y="4740235"/>
              <a:ext cx="1130772" cy="29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POUZAUGES VILLE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2666">
              <a:extLst>
                <a:ext uri="{FF2B5EF4-FFF2-40B4-BE49-F238E27FC236}">
                  <a16:creationId xmlns:a16="http://schemas.microsoft.com/office/drawing/2014/main" id="{B5D140DE-6345-1DF2-6B5A-9523A09027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08994" y="5633310"/>
              <a:ext cx="1130772" cy="29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VIEUX-POUZAUGES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2667">
              <a:extLst>
                <a:ext uri="{FF2B5EF4-FFF2-40B4-BE49-F238E27FC236}">
                  <a16:creationId xmlns:a16="http://schemas.microsoft.com/office/drawing/2014/main" id="{EBB6A919-B578-3D14-EFAC-3779835AB40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3343" y="5950942"/>
              <a:ext cx="1130772" cy="29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PUY-PAPIN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2663">
              <a:extLst>
                <a:ext uri="{FF2B5EF4-FFF2-40B4-BE49-F238E27FC236}">
                  <a16:creationId xmlns:a16="http://schemas.microsoft.com/office/drawing/2014/main" id="{B8A244C1-9F10-2FD9-5D1C-27F7B102E8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0788" y="3200342"/>
              <a:ext cx="1104832" cy="34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91440" rIns="91440" bIns="91440" anchor="t" anchorCtr="0" upright="1">
              <a:noAutofit/>
            </a:bodyPr>
            <a:lstStyle/>
            <a:p>
              <a:r>
                <a:rPr lang="fr-FR" sz="900" b="1" dirty="0">
                  <a:effectLst/>
                  <a:latin typeface="Arial Narrow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Le COTEAU</a:t>
              </a:r>
              <a:endParaRPr lang="fr-FR" sz="1200" dirty="0">
                <a:effectLst/>
                <a:latin typeface="Arial Narrow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A3B0D3CA-9ED5-8C94-A5EE-6C51B3A6928A}"/>
              </a:ext>
            </a:extLst>
          </p:cNvPr>
          <p:cNvSpPr txBox="1"/>
          <p:nvPr/>
        </p:nvSpPr>
        <p:spPr>
          <a:xfrm>
            <a:off x="3694183" y="5960342"/>
            <a:ext cx="5163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46C0A"/>
                </a:solidFill>
              </a:rPr>
              <a:t>Des règles « adaptées » : </a:t>
            </a:r>
          </a:p>
          <a:p>
            <a:r>
              <a:rPr lang="fr-FR" dirty="0"/>
              <a:t>+ Claires, + Compréhensibles, + Ciblées </a:t>
            </a:r>
          </a:p>
        </p:txBody>
      </p:sp>
      <p:sp>
        <p:nvSpPr>
          <p:cNvPr id="30" name="Flèche vers le bas 29">
            <a:extLst>
              <a:ext uri="{FF2B5EF4-FFF2-40B4-BE49-F238E27FC236}">
                <a16:creationId xmlns:a16="http://schemas.microsoft.com/office/drawing/2014/main" id="{8EB8AAC3-194E-0541-AED3-0C51E838423C}"/>
              </a:ext>
            </a:extLst>
          </p:cNvPr>
          <p:cNvSpPr/>
          <p:nvPr/>
        </p:nvSpPr>
        <p:spPr>
          <a:xfrm rot="16200000">
            <a:off x="3291281" y="501348"/>
            <a:ext cx="216849" cy="31845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DF1C79EC-2D2F-D1D0-DC8C-BB8B58E03A7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CEFF2F5-D6DB-0420-903B-F7A69BCDD43A}"/>
              </a:ext>
            </a:extLst>
          </p:cNvPr>
          <p:cNvGrpSpPr/>
          <p:nvPr/>
        </p:nvGrpSpPr>
        <p:grpSpPr>
          <a:xfrm>
            <a:off x="327764" y="458244"/>
            <a:ext cx="3200400" cy="5940088"/>
            <a:chOff x="177452" y="533400"/>
            <a:chExt cx="3200400" cy="5940088"/>
          </a:xfrm>
        </p:grpSpPr>
        <p:pic>
          <p:nvPicPr>
            <p:cNvPr id="3" name="Image 2" descr="Une image contenant logo&#10;&#10;Description générée automatiquement">
              <a:extLst>
                <a:ext uri="{FF2B5EF4-FFF2-40B4-BE49-F238E27FC236}">
                  <a16:creationId xmlns:a16="http://schemas.microsoft.com/office/drawing/2014/main" id="{20AA2B59-8D9C-6E5B-70CB-8AE2DFF3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129" y="1082286"/>
              <a:ext cx="2749826" cy="1482701"/>
            </a:xfrm>
            <a:prstGeom prst="rect">
              <a:avLst/>
            </a:prstGeom>
          </p:spPr>
        </p:pic>
        <p:sp>
          <p:nvSpPr>
            <p:cNvPr id="15362" name="Text Box 16">
              <a:extLst>
                <a:ext uri="{FF2B5EF4-FFF2-40B4-BE49-F238E27FC236}">
                  <a16:creationId xmlns:a16="http://schemas.microsoft.com/office/drawing/2014/main" id="{AB470473-E757-4D86-3106-6846AB0E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452" y="533400"/>
              <a:ext cx="3200400" cy="59400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fr-FR" altLang="fr-FR" sz="24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Communauté de Communes du 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4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20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RÉUNION PUBLIQUE à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E46C0A"/>
                  </a:solidFill>
                  <a:latin typeface="Arial Narrow" panose="020B0604020202020204" pitchFamily="34" charset="0"/>
                </a:rPr>
                <a:t>POUZAUGES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le 17 octobre 2023</a:t>
              </a:r>
            </a:p>
            <a:p>
              <a:pPr algn="ctr" eaLnBrk="1" hangingPunct="1">
                <a:spcAft>
                  <a:spcPts val="1000"/>
                </a:spcAft>
              </a:pPr>
              <a:r>
                <a:rPr lang="fr-FR" altLang="fr-FR" sz="2000" b="1" dirty="0">
                  <a:solidFill>
                    <a:srgbClr val="34352A"/>
                  </a:solidFill>
                  <a:latin typeface="Arial Narrow" panose="020B0604020202020204" pitchFamily="34" charset="0"/>
                </a:rPr>
                <a:t>« Présentation du projet d’AVAP »</a:t>
              </a: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  <a:p>
              <a:pPr algn="ctr" eaLnBrk="1" hangingPunct="1">
                <a:spcAft>
                  <a:spcPts val="1000"/>
                </a:spcAft>
              </a:pPr>
              <a:endParaRPr lang="fr-FR" altLang="fr-FR" sz="1100" b="1" dirty="0">
                <a:solidFill>
                  <a:srgbClr val="34352A"/>
                </a:solidFill>
                <a:latin typeface="Arial Narrow" panose="020B0604020202020204" pitchFamily="34" charset="0"/>
              </a:endParaRPr>
            </a:p>
          </p:txBody>
        </p:sp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82C935CD-E689-87E0-A4F9-437A25B88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79" y="458244"/>
            <a:ext cx="5259387" cy="5940088"/>
          </a:xfrm>
          <a:prstGeom prst="rect">
            <a:avLst/>
          </a:prstGeom>
          <a:solidFill>
            <a:schemeClr val="bg1">
              <a:alpha val="4998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49586"/>
                  </a:srgbClr>
                </a:solidFill>
                <a:latin typeface="Arial Narrow" panose="020B0604020202020204" pitchFamily="34" charset="0"/>
              </a:rPr>
              <a:t>INTRODUCTION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49586"/>
                  </a:schemeClr>
                </a:solidFill>
                <a:latin typeface="Arial Narrow" panose="020B0604020202020204" pitchFamily="34" charset="0"/>
              </a:rPr>
              <a:t>Ambitions / Définitions</a:t>
            </a:r>
          </a:p>
          <a:p>
            <a:pPr algn="ctr"/>
            <a:endParaRPr lang="fr-FR" altLang="fr-FR" sz="2000" b="1" dirty="0">
              <a:solidFill>
                <a:srgbClr val="FF6600"/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ORIENTATIONS du PROJET </a:t>
            </a:r>
          </a:p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Enjeux et Objectifs</a:t>
            </a:r>
          </a:p>
          <a:p>
            <a:pPr algn="ctr"/>
            <a:endParaRPr lang="fr-FR" altLang="fr-FR" sz="2000" b="1" dirty="0"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FORMALISATION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Inventaire et hiérarchie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Les secteurs</a:t>
            </a:r>
          </a:p>
          <a:p>
            <a:pPr algn="ctr"/>
            <a:endParaRPr lang="fr-FR" altLang="fr-FR" sz="20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SYNTHÈSES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Utilisation de l’outil</a:t>
            </a: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Évaluation de l’impact</a:t>
            </a:r>
            <a:endParaRPr lang="fr-FR" altLang="fr-FR" sz="16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chemeClr val="tx1">
                    <a:alpha val="50000"/>
                  </a:schemeClr>
                </a:solidFill>
                <a:latin typeface="Arial Narrow" panose="020B0604020202020204" pitchFamily="34" charset="0"/>
              </a:rPr>
              <a:t>Accompagnement et Calendrier</a:t>
            </a:r>
          </a:p>
          <a:p>
            <a:pPr algn="ctr"/>
            <a:endParaRPr lang="fr-FR" altLang="fr-FR" sz="2000" b="1" dirty="0">
              <a:solidFill>
                <a:schemeClr val="tx1">
                  <a:alpha val="50000"/>
                </a:schemeClr>
              </a:solidFill>
              <a:latin typeface="Arial Narrow" panose="020B0604020202020204" pitchFamily="34" charset="0"/>
            </a:endParaRPr>
          </a:p>
          <a:p>
            <a:pPr algn="ctr"/>
            <a:r>
              <a:rPr lang="fr-FR" altLang="fr-FR" sz="2000" b="1" dirty="0">
                <a:solidFill>
                  <a:srgbClr val="E46C0A">
                    <a:alpha val="50000"/>
                  </a:srgbClr>
                </a:solidFill>
                <a:latin typeface="Arial Narrow" panose="020B0604020202020204" pitchFamily="34" charset="0"/>
              </a:rPr>
              <a:t>ECHANGES ET QUESTIONS</a:t>
            </a:r>
          </a:p>
        </p:txBody>
      </p:sp>
    </p:spTree>
    <p:extLst>
      <p:ext uri="{BB962C8B-B14F-4D97-AF65-F5344CB8AC3E}">
        <p14:creationId xmlns:p14="http://schemas.microsoft.com/office/powerpoint/2010/main" val="2163368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0">
            <a:extLst>
              <a:ext uri="{FF2B5EF4-FFF2-40B4-BE49-F238E27FC236}">
                <a16:creationId xmlns:a16="http://schemas.microsoft.com/office/drawing/2014/main" id="{9FF28F81-32A0-A005-F0CD-7C1716B2D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8153" y="1515635"/>
            <a:ext cx="2281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1. Les 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ENJEUX</a:t>
            </a:r>
          </a:p>
        </p:txBody>
      </p:sp>
      <p:sp>
        <p:nvSpPr>
          <p:cNvPr id="29698" name="Rectangle 15">
            <a:extLst>
              <a:ext uri="{FF2B5EF4-FFF2-40B4-BE49-F238E27FC236}">
                <a16:creationId xmlns:a16="http://schemas.microsoft.com/office/drawing/2014/main" id="{F18A3306-7054-C77D-3B26-0C1BCF344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08013" cy="6858000"/>
          </a:xfrm>
          <a:prstGeom prst="rect">
            <a:avLst/>
          </a:prstGeom>
          <a:solidFill>
            <a:srgbClr val="375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47DE13D-8DEE-66A2-B0E2-74D297211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013" y="1918407"/>
            <a:ext cx="853598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L’AVAP a pour ambition de répondre à 3 types d’enjeux principaux :</a:t>
            </a:r>
          </a:p>
          <a:p>
            <a:pPr algn="ctr"/>
            <a:endParaRPr lang="fr-FR" altLang="fr-FR" b="1" dirty="0">
              <a:latin typeface="Calibri" panose="020F0502020204030204" pitchFamily="34" charset="0"/>
            </a:endParaRPr>
          </a:p>
          <a:p>
            <a:pPr algn="ctr"/>
            <a:r>
              <a:rPr lang="fr-FR" altLang="fr-FR" dirty="0">
                <a:latin typeface="Calibri" panose="020F0502020204030204" pitchFamily="34" charset="0"/>
              </a:rPr>
              <a:t>A =&gt;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PROTECTION</a:t>
            </a:r>
            <a:r>
              <a:rPr lang="fr-FR" altLang="fr-FR" dirty="0">
                <a:latin typeface="Calibri" panose="020F0502020204030204" pitchFamily="34" charset="0"/>
              </a:rPr>
              <a:t> : </a:t>
            </a:r>
            <a:r>
              <a:rPr lang="fr-FR" altLang="fr-FR" b="1" dirty="0">
                <a:latin typeface="Calibri" panose="020F0502020204030204" pitchFamily="34" charset="0"/>
              </a:rPr>
              <a:t>Maintenir la qualité des patrimoines </a:t>
            </a:r>
          </a:p>
          <a:p>
            <a:pPr algn="ctr"/>
            <a:r>
              <a:rPr lang="fr-FR" altLang="fr-FR" dirty="0">
                <a:latin typeface="Calibri" panose="020F0502020204030204" pitchFamily="34" charset="0"/>
              </a:rPr>
              <a:t>B =&gt;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EVOLUTION</a:t>
            </a:r>
            <a:r>
              <a:rPr lang="fr-FR" altLang="fr-FR" dirty="0">
                <a:latin typeface="Calibri" panose="020F0502020204030204" pitchFamily="34" charset="0"/>
              </a:rPr>
              <a:t> : </a:t>
            </a:r>
            <a:r>
              <a:rPr lang="fr-FR" altLang="fr-FR" b="1" dirty="0">
                <a:latin typeface="Calibri" panose="020F0502020204030204" pitchFamily="34" charset="0"/>
              </a:rPr>
              <a:t>Prévoir les mutations des immeubles et des espaces </a:t>
            </a:r>
          </a:p>
          <a:p>
            <a:pPr algn="ctr"/>
            <a:r>
              <a:rPr lang="fr-FR" altLang="fr-FR" dirty="0">
                <a:latin typeface="Calibri" panose="020F0502020204030204" pitchFamily="34" charset="0"/>
              </a:rPr>
              <a:t>C =&gt;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GESTION</a:t>
            </a:r>
            <a:r>
              <a:rPr lang="fr-FR" altLang="fr-FR" dirty="0">
                <a:latin typeface="Calibri" panose="020F0502020204030204" pitchFamily="34" charset="0"/>
              </a:rPr>
              <a:t> : </a:t>
            </a:r>
            <a:r>
              <a:rPr lang="fr-FR" altLang="fr-FR" b="1" dirty="0">
                <a:latin typeface="Calibri" panose="020F0502020204030204" pitchFamily="34" charset="0"/>
              </a:rPr>
              <a:t>Faciliter l’instruction des autorisations de travaux</a:t>
            </a:r>
            <a:endParaRPr lang="fr-FR" altLang="fr-FR" dirty="0">
              <a:latin typeface="Calibri" panose="020F0502020204030204" pitchFamily="34" charset="0"/>
            </a:endParaRPr>
          </a:p>
        </p:txBody>
      </p:sp>
      <p:sp>
        <p:nvSpPr>
          <p:cNvPr id="29700" name="Text Box 10">
            <a:extLst>
              <a:ext uri="{FF2B5EF4-FFF2-40B4-BE49-F238E27FC236}">
                <a16:creationId xmlns:a16="http://schemas.microsoft.com/office/drawing/2014/main" id="{A373E90B-F23E-9F09-477C-CF64DA42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3" y="4202886"/>
            <a:ext cx="8535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latin typeface="Arial Narrow" panose="020B0604020202020204" pitchFamily="34" charset="0"/>
              </a:rPr>
              <a:t>2. Les 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OBJECTIFS </a:t>
            </a:r>
          </a:p>
        </p:txBody>
      </p:sp>
      <p:sp>
        <p:nvSpPr>
          <p:cNvPr id="29701" name="ZoneTexte 7">
            <a:extLst>
              <a:ext uri="{FF2B5EF4-FFF2-40B4-BE49-F238E27FC236}">
                <a16:creationId xmlns:a16="http://schemas.microsoft.com/office/drawing/2014/main" id="{21FE42A8-96EE-5C42-75E1-BD6CF979E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6242" y="4699258"/>
            <a:ext cx="739764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4 grands objectifs ont été identifiés pour remplacer la ZPPAUP obsolète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- 1 )    Renforcer la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Prise de Conscience </a:t>
            </a:r>
            <a:r>
              <a:rPr lang="fr-FR" altLang="fr-FR" b="1" dirty="0">
                <a:latin typeface="Calibri" panose="020F0502020204030204" pitchFamily="34" charset="0"/>
              </a:rPr>
              <a:t>de la valeur Historique des biens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- 2 )    Conforter les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caractéristiques paysagères </a:t>
            </a:r>
            <a:r>
              <a:rPr lang="fr-FR" altLang="fr-FR" b="1" dirty="0">
                <a:latin typeface="Calibri" panose="020F0502020204030204" pitchFamily="34" charset="0"/>
              </a:rPr>
              <a:t>des ensembles urbanisés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- 3 )    Accompagner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</a:rPr>
              <a:t>l’évolution du bâti </a:t>
            </a:r>
            <a:r>
              <a:rPr lang="fr-FR" altLang="fr-FR" b="1" dirty="0">
                <a:latin typeface="Calibri" panose="020F0502020204030204" pitchFamily="34" charset="0"/>
              </a:rPr>
              <a:t>et des espaces</a:t>
            </a:r>
          </a:p>
          <a:p>
            <a:pPr algn="ctr"/>
            <a:r>
              <a:rPr lang="fr-FR" altLang="fr-FR" b="1" dirty="0">
                <a:latin typeface="Calibri" panose="020F0502020204030204" pitchFamily="34" charset="0"/>
              </a:rPr>
              <a:t>- 4 )    Clarifier le contexte des protections </a:t>
            </a:r>
            <a:r>
              <a:rPr lang="fr-FR" altLang="fr-FR" b="1" dirty="0">
                <a:latin typeface="Calibri" panose="020F050202020403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b="1" dirty="0">
                <a:solidFill>
                  <a:srgbClr val="E46C0A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les PDA</a:t>
            </a:r>
            <a:endParaRPr lang="fr-FR" altLang="fr-FR" b="1" dirty="0">
              <a:latin typeface="Calibri" panose="020F0502020204030204" pitchFamily="34" charset="0"/>
            </a:endParaRPr>
          </a:p>
          <a:p>
            <a:pPr algn="ctr"/>
            <a:endParaRPr lang="fr-FR" altLang="fr-FR" b="1" dirty="0">
              <a:latin typeface="Calibri" panose="020F0502020204030204" pitchFamily="34" charset="0"/>
            </a:endParaRP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2B37D78A-ED13-BCB5-38E3-3A12D5B58157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F4405D0E-C6B1-A3C1-0118-E17E0398D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3" y="684334"/>
            <a:ext cx="8535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latin typeface="Arial Narrow" panose="020B0604020202020204" pitchFamily="34" charset="0"/>
              </a:rPr>
              <a:t>RIENTATIONS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 </a:t>
            </a:r>
            <a:r>
              <a:rPr lang="fr-FR" altLang="fr-FR" sz="2800" b="1" dirty="0">
                <a:latin typeface="Arial Narrow" panose="020B0604020202020204" pitchFamily="34" charset="0"/>
              </a:rPr>
              <a:t>et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 P</a:t>
            </a:r>
            <a:r>
              <a:rPr lang="fr-FR" altLang="fr-FR" sz="2800" b="1" dirty="0">
                <a:latin typeface="Arial Narrow" panose="020B0604020202020204" pitchFamily="34" charset="0"/>
              </a:rPr>
              <a:t>ROJET</a:t>
            </a:r>
            <a:r>
              <a:rPr lang="fr-FR" altLang="fr-FR" sz="2800" b="1" dirty="0">
                <a:solidFill>
                  <a:srgbClr val="FF6600"/>
                </a:solidFill>
                <a:latin typeface="Arial Narrow" panose="020B0604020202020204" pitchFamily="34" charset="0"/>
              </a:rPr>
              <a:t> de l’AVAP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0">
            <a:extLst>
              <a:ext uri="{FF2B5EF4-FFF2-40B4-BE49-F238E27FC236}">
                <a16:creationId xmlns:a16="http://schemas.microsoft.com/office/drawing/2014/main" id="{FAA43B31-A783-E641-0350-AE72113E8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77800"/>
            <a:ext cx="76739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O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bjectif 1 : Initier et renforcer la </a:t>
            </a:r>
            <a:r>
              <a:rPr lang="fr-FR" altLang="fr-FR" sz="2800" b="1" dirty="0">
                <a:solidFill>
                  <a:srgbClr val="E46C0A"/>
                </a:solidFill>
                <a:latin typeface="Arial Narrow" panose="020B0604020202020204" pitchFamily="34" charset="0"/>
              </a:rPr>
              <a:t>Prise de Conscience </a:t>
            </a:r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de la</a:t>
            </a:r>
          </a:p>
          <a:p>
            <a:r>
              <a:rPr lang="fr-FR" altLang="fr-FR" sz="2800" b="1" dirty="0">
                <a:solidFill>
                  <a:srgbClr val="1C1C11"/>
                </a:solidFill>
                <a:latin typeface="Arial Narrow" panose="020B0604020202020204" pitchFamily="34" charset="0"/>
              </a:rPr>
              <a:t>valeur historique des biens</a:t>
            </a:r>
            <a:endParaRPr lang="fr-FR" altLang="fr-FR" b="1" dirty="0">
              <a:solidFill>
                <a:srgbClr val="1C1C11"/>
              </a:solidFill>
            </a:endParaRPr>
          </a:p>
          <a:p>
            <a:endParaRPr lang="fr-FR" altLang="fr-FR" b="1" dirty="0">
              <a:solidFill>
                <a:srgbClr val="ECD9BB"/>
              </a:solidFill>
            </a:endParaRPr>
          </a:p>
        </p:txBody>
      </p:sp>
      <p:grpSp>
        <p:nvGrpSpPr>
          <p:cNvPr id="31746" name="Grouper 25">
            <a:extLst>
              <a:ext uri="{FF2B5EF4-FFF2-40B4-BE49-F238E27FC236}">
                <a16:creationId xmlns:a16="http://schemas.microsoft.com/office/drawing/2014/main" id="{DA8E382D-3D29-7442-948A-C2E3F48501BB}"/>
              </a:ext>
            </a:extLst>
          </p:cNvPr>
          <p:cNvGrpSpPr>
            <a:grpSpLocks/>
          </p:cNvGrpSpPr>
          <p:nvPr/>
        </p:nvGrpSpPr>
        <p:grpSpPr bwMode="auto">
          <a:xfrm>
            <a:off x="2616200" y="1201738"/>
            <a:ext cx="6057900" cy="5300662"/>
            <a:chOff x="2603500" y="963613"/>
            <a:chExt cx="6388100" cy="5589587"/>
          </a:xfrm>
        </p:grpSpPr>
        <p:pic>
          <p:nvPicPr>
            <p:cNvPr id="31749" name="Image 7" descr="Linteaux.jpg">
              <a:extLst>
                <a:ext uri="{FF2B5EF4-FFF2-40B4-BE49-F238E27FC236}">
                  <a16:creationId xmlns:a16="http://schemas.microsoft.com/office/drawing/2014/main" id="{4B654870-3F20-E58A-3744-807B1698D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3500" y="4126307"/>
              <a:ext cx="6388100" cy="242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0" name="Image 8" descr="Fenêtre.jpg">
              <a:extLst>
                <a:ext uri="{FF2B5EF4-FFF2-40B4-BE49-F238E27FC236}">
                  <a16:creationId xmlns:a16="http://schemas.microsoft.com/office/drawing/2014/main" id="{10CD8A37-C0F6-3C1F-0451-B07848386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7562" y="963613"/>
              <a:ext cx="6367688" cy="317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48" name="ZoneTexte 27">
            <a:extLst>
              <a:ext uri="{FF2B5EF4-FFF2-40B4-BE49-F238E27FC236}">
                <a16:creationId xmlns:a16="http://schemas.microsoft.com/office/drawing/2014/main" id="{EBD9F053-EEF1-7144-003E-307A49A20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1379538"/>
            <a:ext cx="2283153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600" b="1" dirty="0">
                <a:cs typeface="Arial" panose="020B0604020202020204" pitchFamily="34" charset="0"/>
              </a:rPr>
              <a:t>CONSTAT :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Présence de détails architecturaux historiques = 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• Reconnaissance de l’histoire locale 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• Qualité des techniques de construction </a:t>
            </a:r>
          </a:p>
          <a:p>
            <a:endParaRPr lang="fr-FR" altLang="fr-FR" sz="1600" dirty="0">
              <a:cs typeface="Arial" panose="020B0604020202020204" pitchFamily="34" charset="0"/>
            </a:endParaRPr>
          </a:p>
          <a:p>
            <a:endParaRPr lang="fr-FR" altLang="fr-FR" sz="1600" dirty="0">
              <a:cs typeface="Arial" panose="020B0604020202020204" pitchFamily="34" charset="0"/>
            </a:endParaRPr>
          </a:p>
          <a:p>
            <a:r>
              <a:rPr lang="fr-FR" altLang="fr-FR" sz="1600" b="1" dirty="0">
                <a:solidFill>
                  <a:srgbClr val="E46C0A"/>
                </a:solidFill>
                <a:cs typeface="Arial" panose="020B0604020202020204" pitchFamily="34" charset="0"/>
              </a:rPr>
              <a:t>OBJECTIFS : </a:t>
            </a:r>
          </a:p>
          <a:p>
            <a:r>
              <a:rPr lang="fr-FR" altLang="fr-FR" sz="1600" dirty="0">
                <a:cs typeface="Arial" panose="020B0604020202020204" pitchFamily="34" charset="0"/>
              </a:rPr>
              <a:t>• Initier la </a:t>
            </a:r>
            <a:r>
              <a:rPr lang="fr-FR" altLang="fr-FR" sz="1600" dirty="0">
                <a:solidFill>
                  <a:srgbClr val="E46C0A"/>
                </a:solidFill>
                <a:cs typeface="Arial" panose="020B0604020202020204" pitchFamily="34" charset="0"/>
              </a:rPr>
              <a:t>prise de conscience de la </a:t>
            </a:r>
            <a:r>
              <a:rPr lang="fr-FR" altLang="fr-FR" sz="1600" b="1" dirty="0">
                <a:solidFill>
                  <a:srgbClr val="E46C0A"/>
                </a:solidFill>
                <a:cs typeface="Arial" panose="020B0604020202020204" pitchFamily="34" charset="0"/>
              </a:rPr>
              <a:t>valeur commune </a:t>
            </a:r>
            <a:r>
              <a:rPr lang="fr-FR" altLang="fr-FR" sz="1600" dirty="0">
                <a:solidFill>
                  <a:srgbClr val="E46C0A"/>
                </a:solidFill>
                <a:cs typeface="Arial" panose="020B0604020202020204" pitchFamily="34" charset="0"/>
              </a:rPr>
              <a:t>du patrimoine</a:t>
            </a:r>
            <a:endParaRPr lang="fr-FR" altLang="fr-FR" sz="1600" dirty="0">
              <a:cs typeface="Arial" panose="020B0604020202020204" pitchFamily="34" charset="0"/>
            </a:endParaRPr>
          </a:p>
          <a:p>
            <a:r>
              <a:rPr lang="fr-FR" altLang="fr-FR" sz="1600" dirty="0">
                <a:cs typeface="Arial" panose="020B0604020202020204" pitchFamily="34" charset="0"/>
              </a:rPr>
              <a:t>• Favoriser la </a:t>
            </a:r>
            <a:r>
              <a:rPr lang="fr-FR" altLang="fr-FR" sz="1600" dirty="0">
                <a:solidFill>
                  <a:srgbClr val="E46C0A"/>
                </a:solidFill>
                <a:cs typeface="Arial" panose="020B0604020202020204" pitchFamily="34" charset="0"/>
              </a:rPr>
              <a:t>préservation et la mise en valeur du patrimoine</a:t>
            </a:r>
            <a:endParaRPr lang="fr-FR" altLang="fr-FR" sz="1600" dirty="0">
              <a:cs typeface="Arial" panose="020B0604020202020204" pitchFamily="34" charset="0"/>
            </a:endParaRPr>
          </a:p>
        </p:txBody>
      </p:sp>
      <p:sp>
        <p:nvSpPr>
          <p:cNvPr id="2" name="Espace réservé du pied de page 5">
            <a:extLst>
              <a:ext uri="{FF2B5EF4-FFF2-40B4-BE49-F238E27FC236}">
                <a16:creationId xmlns:a16="http://schemas.microsoft.com/office/drawing/2014/main" id="{16D90176-BACC-75E9-AB55-3AA37F78EAEA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fr-FR" altLang="fr-FR" sz="800" b="1" dirty="0">
                <a:latin typeface="Calibri" panose="020F0502020204030204" pitchFamily="34" charset="0"/>
              </a:rPr>
              <a:t>ÆPURE : Gilles Maurel – Architecte du Patrimoine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13832</TotalTime>
  <Words>2924</Words>
  <Application>Microsoft Office PowerPoint</Application>
  <PresentationFormat>Affichage à l'écran (4:3)</PresentationFormat>
  <Paragraphs>503</Paragraphs>
  <Slides>27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4" baseType="lpstr">
      <vt:lpstr>Arial</vt:lpstr>
      <vt:lpstr>Arial Narrow</vt:lpstr>
      <vt:lpstr>Calibri</vt:lpstr>
      <vt:lpstr>Helvetica</vt:lpstr>
      <vt:lpstr>Symbol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>Aepure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AVAPi POUZAUGES</dc:title>
  <dc:subject/>
  <dc:creator>gilles</dc:creator>
  <cp:keywords/>
  <dc:description/>
  <cp:lastModifiedBy>Vincent LEBRETON</cp:lastModifiedBy>
  <cp:revision>330</cp:revision>
  <cp:lastPrinted>2016-06-15T10:07:48Z</cp:lastPrinted>
  <dcterms:created xsi:type="dcterms:W3CDTF">2016-06-15T13:22:36Z</dcterms:created>
  <dcterms:modified xsi:type="dcterms:W3CDTF">2023-10-17T16:19:49Z</dcterms:modified>
  <cp:category/>
</cp:coreProperties>
</file>